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090650765" r:id="rId5"/>
    <p:sldId id="2090650767" r:id="rId6"/>
    <p:sldId id="2090650770" r:id="rId7"/>
    <p:sldId id="2090650771" r:id="rId8"/>
    <p:sldId id="2090650773" r:id="rId9"/>
    <p:sldId id="2090650768" r:id="rId10"/>
    <p:sldId id="2090650774" r:id="rId11"/>
    <p:sldId id="2090650775" r:id="rId12"/>
    <p:sldId id="2090650776" r:id="rId13"/>
    <p:sldId id="2090650777" r:id="rId14"/>
  </p:sldIdLst>
  <p:sldSz cx="12195175" cy="6858000"/>
  <p:notesSz cx="6797675" cy="9926638"/>
  <p:custDataLst>
    <p:tags r:id="rId1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9CC100-7A36-42B2-9F8E-BB6558233424}">
          <p14:sldIdLst>
            <p14:sldId id="2090650765"/>
            <p14:sldId id="2090650767"/>
            <p14:sldId id="2090650770"/>
            <p14:sldId id="2090650771"/>
            <p14:sldId id="2090650773"/>
          </p14:sldIdLst>
        </p14:section>
        <p14:section name="Farbvarianten Funnel" id="{3F4BFCF9-556D-4ADF-BFDD-B97B8A549957}">
          <p14:sldIdLst>
            <p14:sldId id="2090650768"/>
            <p14:sldId id="2090650774"/>
            <p14:sldId id="2090650775"/>
            <p14:sldId id="2090650776"/>
            <p14:sldId id="20906507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orient="horz" pos="3135" userDrawn="1">
          <p15:clr>
            <a:srgbClr val="A4A3A4"/>
          </p15:clr>
        </p15:guide>
        <p15:guide id="3" pos="5701" userDrawn="1">
          <p15:clr>
            <a:srgbClr val="A4A3A4"/>
          </p15:clr>
        </p15:guide>
        <p15:guide id="4" pos="3614" userDrawn="1">
          <p15:clr>
            <a:srgbClr val="A4A3A4"/>
          </p15:clr>
        </p15:guide>
        <p15:guide id="5" pos="4907" userDrawn="1">
          <p15:clr>
            <a:srgbClr val="A4A3A4"/>
          </p15:clr>
        </p15:guide>
        <p15:guide id="6" pos="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ck, Anne Gerrit" initials="SAG" lastIdx="1" clrIdx="0">
    <p:extLst>
      <p:ext uri="{19B8F6BF-5375-455C-9EA6-DF929625EA0E}">
        <p15:presenceInfo xmlns:p15="http://schemas.microsoft.com/office/powerpoint/2012/main" userId="S-1-5-21-907112402-3766131179-2979934366-465375" providerId="AD"/>
      </p:ext>
    </p:extLst>
  </p:cmAuthor>
  <p:cmAuthor id="2" name="Herold, Marius" initials="HM" lastIdx="1" clrIdx="1">
    <p:extLst>
      <p:ext uri="{19B8F6BF-5375-455C-9EA6-DF929625EA0E}">
        <p15:presenceInfo xmlns:p15="http://schemas.microsoft.com/office/powerpoint/2012/main" userId="S::marius.herold@zeiss.com::c8051538-73b8-43ab-aab4-58d4c026e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3C2"/>
    <a:srgbClr val="F77728"/>
    <a:srgbClr val="920240"/>
    <a:srgbClr val="5334B7"/>
    <a:srgbClr val="86C8A3"/>
    <a:srgbClr val="3C61C5"/>
    <a:srgbClr val="121C64"/>
    <a:srgbClr val="282828"/>
    <a:srgbClr val="3D63C8"/>
    <a:srgbClr val="4F8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3" autoAdjust="0"/>
    <p:restoredTop sz="93393" autoAdjust="0"/>
  </p:normalViewPr>
  <p:slideViewPr>
    <p:cSldViewPr snapToGrid="0" snapToObjects="1">
      <p:cViewPr>
        <p:scale>
          <a:sx n="72" d="100"/>
          <a:sy n="72" d="100"/>
        </p:scale>
        <p:origin x="1000" y="1408"/>
      </p:cViewPr>
      <p:guideLst>
        <p:guide orient="horz" pos="3929"/>
        <p:guide orient="horz" pos="3135"/>
        <p:guide pos="5701"/>
        <p:guide pos="3614"/>
        <p:guide pos="4907"/>
        <p:guide pos="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4092" y="54"/>
      </p:cViewPr>
      <p:guideLst>
        <p:guide orient="horz" pos="311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3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2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752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9898B0-6137-45D6-B543-4A674D639E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5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3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14882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2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9752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8" tIns="45695" rIns="91388" bIns="456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7EBB81-5D7D-4823-A86E-36E7070DFA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2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94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51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23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26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7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4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9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91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EBB81-5D7D-4823-A86E-36E7070DFA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7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8107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16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03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0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718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51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28901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73" name="think-cell Slide" r:id="rId9" imgW="359" imgH="360" progId="TCLayout.ActiveDocument.1">
                  <p:embed/>
                </p:oleObj>
              </mc:Choice>
              <mc:Fallback>
                <p:oleObj name="think-cell Slide" r:id="rId9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0" r:id="rId2"/>
    <p:sldLayoutId id="2147483701" r:id="rId3"/>
    <p:sldLayoutId id="2147483702" r:id="rId4"/>
    <p:sldLayoutId id="2147483703" r:id="rId5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3538" indent="-1841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14375" indent="-1714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-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81088" indent="-177800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382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954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6pPr>
      <a:lvl7pPr marL="23526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7pPr>
      <a:lvl8pPr marL="28098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8pPr>
      <a:lvl9pPr marL="32670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4DCC75B-3677-2D44-8470-35ED99AC0C0B}"/>
              </a:ext>
            </a:extLst>
          </p:cNvPr>
          <p:cNvSpPr/>
          <p:nvPr/>
        </p:nvSpPr>
        <p:spPr bwMode="auto">
          <a:xfrm>
            <a:off x="1355502" y="914400"/>
            <a:ext cx="10248406" cy="5628904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239EA8-BD90-E346-B546-1AB2D47A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67" y="1370330"/>
            <a:ext cx="1839913" cy="4810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E40F82-7D59-444F-92D8-925CDCA6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97" y="2072639"/>
            <a:ext cx="680403" cy="7599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22669F-A672-2F42-9D7D-95772228F3A0}"/>
              </a:ext>
            </a:extLst>
          </p:cNvPr>
          <p:cNvSpPr/>
          <p:nvPr/>
        </p:nvSpPr>
        <p:spPr bwMode="auto">
          <a:xfrm>
            <a:off x="3564532" y="2891483"/>
            <a:ext cx="78631" cy="78631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DEAB8A4-4ABB-CC46-892F-B197F95AC8D9}"/>
              </a:ext>
            </a:extLst>
          </p:cNvPr>
          <p:cNvSpPr txBox="1">
            <a:spLocks/>
          </p:cNvSpPr>
          <p:nvPr/>
        </p:nvSpPr>
        <p:spPr bwMode="auto">
          <a:xfrm>
            <a:off x="3532475" y="3575221"/>
            <a:ext cx="1632649" cy="8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de-DE" sz="2000" kern="0" dirty="0" err="1">
                <a:solidFill>
                  <a:schemeClr val="tx1"/>
                </a:solidFill>
              </a:rPr>
              <a:t>Funnels</a:t>
            </a:r>
            <a:r>
              <a:rPr lang="de-DE" sz="2000" kern="0" dirty="0">
                <a:solidFill>
                  <a:schemeClr val="tx1"/>
                </a:solidFill>
              </a:rPr>
              <a:t> und</a:t>
            </a:r>
          </a:p>
          <a:p>
            <a:pPr>
              <a:lnSpc>
                <a:spcPts val="2400"/>
              </a:lnSpc>
            </a:pPr>
            <a:r>
              <a:rPr lang="de-DE" sz="2000" kern="0" dirty="0">
                <a:solidFill>
                  <a:schemeClr val="tx1"/>
                </a:solidFill>
              </a:rPr>
              <a:t>Rollen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499EFF-10A9-8844-A73C-E9D4EE6B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49517F7-34B9-624A-9775-3BFAB20744DC}"/>
              </a:ext>
            </a:extLst>
          </p:cNvPr>
          <p:cNvSpPr/>
          <p:nvPr/>
        </p:nvSpPr>
        <p:spPr bwMode="auto">
          <a:xfrm>
            <a:off x="2346960" y="924560"/>
            <a:ext cx="9848215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B80328-CD36-0643-8C87-596168C942D0}"/>
              </a:ext>
            </a:extLst>
          </p:cNvPr>
          <p:cNvSpPr/>
          <p:nvPr/>
        </p:nvSpPr>
        <p:spPr bwMode="auto">
          <a:xfrm>
            <a:off x="670560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8520000" sx="85000" sy="85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839BA76-A589-034F-8EDE-70E8B1D0E48D}"/>
              </a:ext>
            </a:extLst>
          </p:cNvPr>
          <p:cNvSpPr/>
          <p:nvPr/>
        </p:nvSpPr>
        <p:spPr bwMode="auto">
          <a:xfrm>
            <a:off x="6714968" y="924560"/>
            <a:ext cx="1778792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6D0875-8938-1F4C-B21D-554BB57CA5B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0DB24-6A77-DA47-896F-E8C5F4CD74C4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88342-1C88-FE4D-B453-F79E702E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98059C-2D32-8B4F-B415-D5B272B90BCD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BB8A48FB-072E-DE45-ABED-A862D086A0D6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B04470-969F-264E-85D1-0CD8AFE5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F294242-7A1D-E646-B3FA-AE6BBA594217}"/>
              </a:ext>
            </a:extLst>
          </p:cNvPr>
          <p:cNvSpPr txBox="1">
            <a:spLocks/>
          </p:cNvSpPr>
          <p:nvPr/>
        </p:nvSpPr>
        <p:spPr bwMode="auto">
          <a:xfrm>
            <a:off x="312420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F77728"/>
                </a:solidFill>
              </a:rPr>
              <a:t>Visitor</a:t>
            </a:r>
            <a:endParaRPr lang="de-DE" sz="1200" kern="0" dirty="0">
              <a:solidFill>
                <a:srgbClr val="F77728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CD79CF-CA11-3048-9D87-73F855E85ABE}"/>
              </a:ext>
            </a:extLst>
          </p:cNvPr>
          <p:cNvSpPr txBox="1">
            <a:spLocks/>
          </p:cNvSpPr>
          <p:nvPr/>
        </p:nvSpPr>
        <p:spPr bwMode="auto">
          <a:xfrm>
            <a:off x="452628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F77728"/>
                </a:solidFill>
              </a:rPr>
              <a:t>Potential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0594852-7104-B54B-9293-4CE90E991E1C}"/>
              </a:ext>
            </a:extLst>
          </p:cNvPr>
          <p:cNvSpPr txBox="1">
            <a:spLocks/>
          </p:cNvSpPr>
          <p:nvPr/>
        </p:nvSpPr>
        <p:spPr bwMode="auto">
          <a:xfrm>
            <a:off x="6850165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F77728"/>
                </a:solidFill>
              </a:rPr>
              <a:t>Lead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AA14E9B-46C7-1947-B3D0-E1F18FDB6270}"/>
              </a:ext>
            </a:extLst>
          </p:cNvPr>
          <p:cNvSpPr txBox="1">
            <a:spLocks/>
          </p:cNvSpPr>
          <p:nvPr/>
        </p:nvSpPr>
        <p:spPr bwMode="auto">
          <a:xfrm>
            <a:off x="3124199" y="1365822"/>
            <a:ext cx="856645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anonym,</a:t>
            </a:r>
          </a:p>
          <a:p>
            <a:pPr>
              <a:lnSpc>
                <a:spcPts val="16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zufällig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1D7A83E-0DF0-A14B-BF8F-93C92B8D6D0C}"/>
              </a:ext>
            </a:extLst>
          </p:cNvPr>
          <p:cNvSpPr txBox="1">
            <a:spLocks/>
          </p:cNvSpPr>
          <p:nvPr/>
        </p:nvSpPr>
        <p:spPr bwMode="auto">
          <a:xfrm>
            <a:off x="4522692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Besucher, erfüllt</a:t>
            </a:r>
          </a:p>
          <a:p>
            <a:pPr>
              <a:lnSpc>
                <a:spcPts val="1500"/>
              </a:lnSpc>
            </a:pPr>
            <a:r>
              <a:rPr lang="de-DE" sz="1050" b="0" kern="0" dirty="0" err="1">
                <a:solidFill>
                  <a:srgbClr val="282828"/>
                </a:solidFill>
              </a:rPr>
              <a:t>Targeting</a:t>
            </a:r>
            <a:r>
              <a:rPr lang="de-DE" sz="1050" b="0" kern="0" dirty="0">
                <a:solidFill>
                  <a:srgbClr val="282828"/>
                </a:solidFill>
              </a:rPr>
              <a:t>-Kriterien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5707E789-BEFF-B742-9189-923B1620A33A}"/>
              </a:ext>
            </a:extLst>
          </p:cNvPr>
          <p:cNvSpPr txBox="1">
            <a:spLocks/>
          </p:cNvSpPr>
          <p:nvPr/>
        </p:nvSpPr>
        <p:spPr bwMode="auto">
          <a:xfrm>
            <a:off x="685575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Infos Name /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Email bekannt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30EE0584-1270-CF48-A03D-28B36EB0A810}"/>
              </a:ext>
            </a:extLst>
          </p:cNvPr>
          <p:cNvCxnSpPr/>
          <p:nvPr/>
        </p:nvCxnSpPr>
        <p:spPr bwMode="auto">
          <a:xfrm flipH="1">
            <a:off x="3847605" y="969730"/>
            <a:ext cx="451263" cy="103720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747678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43631F8E-3A02-0A46-9FCB-04B7172282F6}"/>
              </a:ext>
            </a:extLst>
          </p:cNvPr>
          <p:cNvSpPr/>
          <p:nvPr/>
        </p:nvSpPr>
        <p:spPr bwMode="auto">
          <a:xfrm>
            <a:off x="855472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5000" sy="95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9E9AE67-D218-B348-986D-1510CAB4D497}"/>
              </a:ext>
            </a:extLst>
          </p:cNvPr>
          <p:cNvSpPr/>
          <p:nvPr/>
        </p:nvSpPr>
        <p:spPr bwMode="auto">
          <a:xfrm>
            <a:off x="855472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61BCCAD-1E88-B240-A4F4-504A01C79C31}"/>
              </a:ext>
            </a:extLst>
          </p:cNvPr>
          <p:cNvSpPr txBox="1">
            <a:spLocks/>
          </p:cNvSpPr>
          <p:nvPr/>
        </p:nvSpPr>
        <p:spPr bwMode="auto">
          <a:xfrm>
            <a:off x="869639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F77728"/>
                </a:solidFill>
              </a:rPr>
              <a:t>Prospect</a:t>
            </a:r>
            <a:endParaRPr lang="de-DE" sz="1200" kern="0" dirty="0">
              <a:solidFill>
                <a:srgbClr val="F77728"/>
              </a:solidFill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D9B0C9B-58E6-DB4E-B67D-510561862121}"/>
              </a:ext>
            </a:extLst>
          </p:cNvPr>
          <p:cNvSpPr txBox="1">
            <a:spLocks/>
          </p:cNvSpPr>
          <p:nvPr/>
        </p:nvSpPr>
        <p:spPr bwMode="auto">
          <a:xfrm>
            <a:off x="872539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konkretes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und akutes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Bedürfnis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36985-C61B-104E-8297-1A1AD86CB7E7}"/>
              </a:ext>
            </a:extLst>
          </p:cNvPr>
          <p:cNvSpPr/>
          <p:nvPr/>
        </p:nvSpPr>
        <p:spPr bwMode="auto">
          <a:xfrm>
            <a:off x="1040384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6000" sy="96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7D015F-7106-454D-919C-D6AD9F7050F1}"/>
              </a:ext>
            </a:extLst>
          </p:cNvPr>
          <p:cNvSpPr/>
          <p:nvPr/>
        </p:nvSpPr>
        <p:spPr bwMode="auto">
          <a:xfrm>
            <a:off x="1040384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3612D96-2998-6844-89B0-77A0A8C7CF61}"/>
              </a:ext>
            </a:extLst>
          </p:cNvPr>
          <p:cNvSpPr txBox="1">
            <a:spLocks/>
          </p:cNvSpPr>
          <p:nvPr/>
        </p:nvSpPr>
        <p:spPr bwMode="auto">
          <a:xfrm>
            <a:off x="1054551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F77728"/>
                </a:solidFill>
              </a:rPr>
              <a:t>Customer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A8FAF92-F5C1-8B46-B3B1-FA866A73A2F8}"/>
              </a:ext>
            </a:extLst>
          </p:cNvPr>
          <p:cNvSpPr txBox="1">
            <a:spLocks/>
          </p:cNvSpPr>
          <p:nvPr/>
        </p:nvSpPr>
        <p:spPr bwMode="auto">
          <a:xfrm>
            <a:off x="10538343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hat gekauft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9A276E-CA5F-D34D-87FB-DCC541AB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45" y="2229048"/>
            <a:ext cx="8824747" cy="3035100"/>
          </a:xfrm>
          <a:prstGeom prst="rect">
            <a:avLst/>
          </a:prstGeom>
        </p:spPr>
      </p:pic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FFE1CAA-0F4C-B44F-8629-7FA67B55D2E4}"/>
              </a:ext>
            </a:extLst>
          </p:cNvPr>
          <p:cNvCxnSpPr/>
          <p:nvPr/>
        </p:nvCxnSpPr>
        <p:spPr bwMode="auto">
          <a:xfrm>
            <a:off x="6716011" y="2604407"/>
            <a:ext cx="0" cy="2163536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chemeClr val="bg1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41760F8D-0EB8-BF41-8F4B-EECC5DA095A7}"/>
              </a:ext>
            </a:extLst>
          </p:cNvPr>
          <p:cNvCxnSpPr>
            <a:cxnSpLocks/>
          </p:cNvCxnSpPr>
          <p:nvPr/>
        </p:nvCxnSpPr>
        <p:spPr bwMode="auto">
          <a:xfrm>
            <a:off x="8555936" y="3106454"/>
            <a:ext cx="0" cy="1245852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chemeClr val="bg1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1E0926C-39E2-D44E-975E-834BCFD2ACE4}"/>
              </a:ext>
            </a:extLst>
          </p:cNvPr>
          <p:cNvCxnSpPr>
            <a:cxnSpLocks/>
          </p:cNvCxnSpPr>
          <p:nvPr/>
        </p:nvCxnSpPr>
        <p:spPr bwMode="auto">
          <a:xfrm>
            <a:off x="10402549" y="3342904"/>
            <a:ext cx="0" cy="789709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chemeClr val="bg1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CA7EB167-2C8D-3B4E-8FAC-1AD4F3756982}"/>
              </a:ext>
            </a:extLst>
          </p:cNvPr>
          <p:cNvSpPr txBox="1">
            <a:spLocks/>
          </p:cNvSpPr>
          <p:nvPr/>
        </p:nvSpPr>
        <p:spPr bwMode="auto">
          <a:xfrm>
            <a:off x="3124199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F451C011-E460-2641-B42D-79179C228D13}"/>
              </a:ext>
            </a:extLst>
          </p:cNvPr>
          <p:cNvSpPr txBox="1">
            <a:spLocks/>
          </p:cNvSpPr>
          <p:nvPr/>
        </p:nvSpPr>
        <p:spPr bwMode="auto">
          <a:xfrm>
            <a:off x="6855768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A1A5B97-7BC2-5647-B7E3-3FD68F0FF3DB}"/>
              </a:ext>
            </a:extLst>
          </p:cNvPr>
          <p:cNvSpPr txBox="1">
            <a:spLocks/>
          </p:cNvSpPr>
          <p:nvPr/>
        </p:nvSpPr>
        <p:spPr bwMode="auto">
          <a:xfrm>
            <a:off x="8699000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E7947DA-0006-0B40-B6CE-0A0817596A11}"/>
              </a:ext>
            </a:extLst>
          </p:cNvPr>
          <p:cNvSpPr txBox="1">
            <a:spLocks/>
          </p:cNvSpPr>
          <p:nvPr/>
        </p:nvSpPr>
        <p:spPr bwMode="auto">
          <a:xfrm>
            <a:off x="10548903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2ABE73A4-70DC-9342-A687-8646E65041A3}"/>
              </a:ext>
            </a:extLst>
          </p:cNvPr>
          <p:cNvSpPr txBox="1">
            <a:spLocks/>
          </p:cNvSpPr>
          <p:nvPr/>
        </p:nvSpPr>
        <p:spPr bwMode="auto">
          <a:xfrm>
            <a:off x="3372555" y="5689466"/>
            <a:ext cx="1876778" cy="6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Zum Bleiben motivieren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erhöhen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Identität erfahren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0935E800-935D-B94C-9125-7D5CD5FB32F8}"/>
              </a:ext>
            </a:extLst>
          </p:cNvPr>
          <p:cNvSpPr txBox="1">
            <a:spLocks/>
          </p:cNvSpPr>
          <p:nvPr/>
        </p:nvSpPr>
        <p:spPr bwMode="auto">
          <a:xfrm>
            <a:off x="7120467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Beziehung halten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befeuern</a:t>
            </a:r>
          </a:p>
          <a:p>
            <a:pPr>
              <a:lnSpc>
                <a:spcPts val="1900"/>
              </a:lnSpc>
            </a:pPr>
            <a:r>
              <a:rPr lang="de-DE" sz="950" b="0" kern="0" dirty="0" err="1">
                <a:solidFill>
                  <a:srgbClr val="282828"/>
                </a:solidFill>
              </a:rPr>
              <a:t>Opportunity</a:t>
            </a:r>
            <a:r>
              <a:rPr lang="de-DE" sz="950" b="0" kern="0" dirty="0">
                <a:solidFill>
                  <a:srgbClr val="282828"/>
                </a:solidFill>
              </a:rPr>
              <a:t> schaffen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ED3C6724-8491-D845-AEB8-6F17097C0E36}"/>
              </a:ext>
            </a:extLst>
          </p:cNvPr>
          <p:cNvSpPr txBox="1">
            <a:spLocks/>
          </p:cNvSpPr>
          <p:nvPr/>
        </p:nvSpPr>
        <p:spPr bwMode="auto">
          <a:xfrm>
            <a:off x="8904111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konkretisieren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Angebot erstellen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1D2B8516-71B3-F147-98FA-4B904C4240EB}"/>
              </a:ext>
            </a:extLst>
          </p:cNvPr>
          <p:cNvSpPr txBox="1">
            <a:spLocks/>
          </p:cNvSpPr>
          <p:nvPr/>
        </p:nvSpPr>
        <p:spPr bwMode="auto">
          <a:xfrm>
            <a:off x="10811933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ausbauen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Kundenbindung</a:t>
            </a: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21D3C2B7-9D10-F349-8D06-0C78B9EE4D4D}"/>
              </a:ext>
            </a:extLst>
          </p:cNvPr>
          <p:cNvCxnSpPr/>
          <p:nvPr/>
        </p:nvCxnSpPr>
        <p:spPr bwMode="auto">
          <a:xfrm>
            <a:off x="312420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2169E51F-A54C-2347-867A-349A44BA4292}"/>
              </a:ext>
            </a:extLst>
          </p:cNvPr>
          <p:cNvCxnSpPr/>
          <p:nvPr/>
        </p:nvCxnSpPr>
        <p:spPr bwMode="auto">
          <a:xfrm>
            <a:off x="312420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EB33B96-46B7-B040-8FE2-F33F9FE84B4B}"/>
              </a:ext>
            </a:extLst>
          </p:cNvPr>
          <p:cNvCxnSpPr/>
          <p:nvPr/>
        </p:nvCxnSpPr>
        <p:spPr bwMode="auto">
          <a:xfrm>
            <a:off x="312420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bevel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E8A3EB4A-2DCE-954E-B8B8-7E3836CDFFED}"/>
              </a:ext>
            </a:extLst>
          </p:cNvPr>
          <p:cNvCxnSpPr/>
          <p:nvPr/>
        </p:nvCxnSpPr>
        <p:spPr bwMode="auto">
          <a:xfrm>
            <a:off x="6884276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A7C594A-6D8A-EE4A-9164-DA04CBB7C330}"/>
              </a:ext>
            </a:extLst>
          </p:cNvPr>
          <p:cNvCxnSpPr/>
          <p:nvPr/>
        </p:nvCxnSpPr>
        <p:spPr bwMode="auto">
          <a:xfrm>
            <a:off x="6884276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B88586CF-C0FC-2E48-B5D6-72430CE156EB}"/>
              </a:ext>
            </a:extLst>
          </p:cNvPr>
          <p:cNvCxnSpPr/>
          <p:nvPr/>
        </p:nvCxnSpPr>
        <p:spPr bwMode="auto">
          <a:xfrm>
            <a:off x="6884276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7B53EA8-DBB8-FF48-9F3E-56FDBF117A73}"/>
              </a:ext>
            </a:extLst>
          </p:cNvPr>
          <p:cNvCxnSpPr/>
          <p:nvPr/>
        </p:nvCxnSpPr>
        <p:spPr bwMode="auto">
          <a:xfrm>
            <a:off x="866578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D57BAFED-C912-4149-898A-B1C3D94618B1}"/>
              </a:ext>
            </a:extLst>
          </p:cNvPr>
          <p:cNvCxnSpPr/>
          <p:nvPr/>
        </p:nvCxnSpPr>
        <p:spPr bwMode="auto">
          <a:xfrm>
            <a:off x="866578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FB382E0-BEE4-9F47-A524-2D1A2C3BD853}"/>
              </a:ext>
            </a:extLst>
          </p:cNvPr>
          <p:cNvCxnSpPr/>
          <p:nvPr/>
        </p:nvCxnSpPr>
        <p:spPr bwMode="auto">
          <a:xfrm>
            <a:off x="866578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C61CE977-CDA6-7548-BE11-263B34BCBEF0}"/>
              </a:ext>
            </a:extLst>
          </p:cNvPr>
          <p:cNvCxnSpPr/>
          <p:nvPr/>
        </p:nvCxnSpPr>
        <p:spPr bwMode="auto">
          <a:xfrm>
            <a:off x="10573408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0E48E73-78D7-6F48-9850-391343D42D1C}"/>
              </a:ext>
            </a:extLst>
          </p:cNvPr>
          <p:cNvCxnSpPr/>
          <p:nvPr/>
        </p:nvCxnSpPr>
        <p:spPr bwMode="auto">
          <a:xfrm>
            <a:off x="10573408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E4B0CC1E-3BE6-C743-B62F-274798FA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5" y="3666609"/>
            <a:ext cx="1336305" cy="186740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104D9A0-7896-624D-BC37-C20B3F27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3" y="3449582"/>
            <a:ext cx="590655" cy="208051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A5A0F7-42EF-B64A-82A9-10D922EB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3742954"/>
            <a:ext cx="563891" cy="179577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1E3608F-F68A-AD4C-874C-BDBC80F3A5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86" y="3745734"/>
            <a:ext cx="476400" cy="179299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4B045B1-5DDD-3B44-AB79-F2613D13AEBF}"/>
              </a:ext>
            </a:extLst>
          </p:cNvPr>
          <p:cNvSpPr/>
          <p:nvPr/>
        </p:nvSpPr>
        <p:spPr bwMode="auto">
          <a:xfrm>
            <a:off x="4592040" y="36252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9AC3843-3CA7-1F4D-92C1-B4BAC5BA9C06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0" y="2956010"/>
            <a:ext cx="1091218" cy="716112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2F7430CA-3713-CF41-86A5-A1A46ADE450C}"/>
              </a:ext>
            </a:extLst>
          </p:cNvPr>
          <p:cNvSpPr txBox="1">
            <a:spLocks/>
          </p:cNvSpPr>
          <p:nvPr/>
        </p:nvSpPr>
        <p:spPr bwMode="auto">
          <a:xfrm>
            <a:off x="4757698" y="3088640"/>
            <a:ext cx="847635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>
                    <a:lumMod val="50000"/>
                  </a:schemeClr>
                </a:solidFill>
              </a:rPr>
              <a:t>Marketing-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>
                    <a:lumMod val="50000"/>
                  </a:schemeClr>
                </a:solidFill>
              </a:rPr>
              <a:t>Funnel</a:t>
            </a:r>
            <a:endParaRPr lang="de-DE" sz="1200" b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67001-30CA-E840-8C71-C226A2A071FC}"/>
              </a:ext>
            </a:extLst>
          </p:cNvPr>
          <p:cNvSpPr/>
          <p:nvPr/>
        </p:nvSpPr>
        <p:spPr bwMode="auto">
          <a:xfrm>
            <a:off x="7161773" y="3438236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DBD1DF-9276-4D42-B722-E120D3E53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8" y="2815507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0959A5C2-599D-414B-B0F2-F4A0E0EB0989}"/>
              </a:ext>
            </a:extLst>
          </p:cNvPr>
          <p:cNvSpPr txBox="1">
            <a:spLocks/>
          </p:cNvSpPr>
          <p:nvPr/>
        </p:nvSpPr>
        <p:spPr bwMode="auto">
          <a:xfrm>
            <a:off x="7337613" y="2909832"/>
            <a:ext cx="783818" cy="4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>
                    <a:lumMod val="50000"/>
                  </a:schemeClr>
                </a:solidFill>
              </a:rPr>
              <a:t>Leads-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>
                    <a:lumMod val="50000"/>
                  </a:schemeClr>
                </a:solidFill>
              </a:rPr>
              <a:t>Funnel</a:t>
            </a:r>
            <a:endParaRPr lang="de-DE" sz="1200" b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DAE42-9AEA-0842-B183-5C607EE28554}"/>
              </a:ext>
            </a:extLst>
          </p:cNvPr>
          <p:cNvSpPr/>
          <p:nvPr/>
        </p:nvSpPr>
        <p:spPr bwMode="auto">
          <a:xfrm>
            <a:off x="8950069" y="3690708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81CFE5-20ED-1B40-9F54-368DC593F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07" y="3064148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AFC1B22-4EA7-4544-96BA-B8D720696A0F}"/>
              </a:ext>
            </a:extLst>
          </p:cNvPr>
          <p:cNvSpPr txBox="1">
            <a:spLocks/>
          </p:cNvSpPr>
          <p:nvPr/>
        </p:nvSpPr>
        <p:spPr bwMode="auto">
          <a:xfrm>
            <a:off x="9128311" y="3157170"/>
            <a:ext cx="79262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>
                    <a:lumMod val="50000"/>
                  </a:schemeClr>
                </a:solidFill>
              </a:rPr>
              <a:t>Sales</a:t>
            </a:r>
            <a:r>
              <a:rPr lang="de-DE" sz="1200" b="0" kern="0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>
                    <a:lumMod val="50000"/>
                  </a:schemeClr>
                </a:solidFill>
              </a:rPr>
              <a:t>Funnel</a:t>
            </a:r>
            <a:endParaRPr lang="de-DE" sz="1200" b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C60574-CA62-634C-9064-91A1CEFC91C0}"/>
              </a:ext>
            </a:extLst>
          </p:cNvPr>
          <p:cNvSpPr/>
          <p:nvPr/>
        </p:nvSpPr>
        <p:spPr bwMode="auto">
          <a:xfrm>
            <a:off x="10847685" y="37008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BED4C74-7636-5F49-AEDE-BDBA51B09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86" y="3079842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itel 1">
            <a:extLst>
              <a:ext uri="{FF2B5EF4-FFF2-40B4-BE49-F238E27FC236}">
                <a16:creationId xmlns:a16="http://schemas.microsoft.com/office/drawing/2014/main" id="{98E872ED-F482-E249-AD3A-831EB16C8BCA}"/>
              </a:ext>
            </a:extLst>
          </p:cNvPr>
          <p:cNvSpPr txBox="1">
            <a:spLocks/>
          </p:cNvSpPr>
          <p:nvPr/>
        </p:nvSpPr>
        <p:spPr bwMode="auto">
          <a:xfrm>
            <a:off x="11022425" y="3157170"/>
            <a:ext cx="78890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>
                    <a:lumMod val="50000"/>
                  </a:schemeClr>
                </a:solidFill>
              </a:rPr>
              <a:t>Customer-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>
                    <a:lumMod val="50000"/>
                  </a:schemeClr>
                </a:solidFill>
              </a:rPr>
              <a:t>Funnel</a:t>
            </a:r>
            <a:endParaRPr lang="de-DE" sz="1200" b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22D31A98-5A28-8047-9E19-5B1FBC8D8EA1}"/>
              </a:ext>
            </a:extLst>
          </p:cNvPr>
          <p:cNvSpPr txBox="1">
            <a:spLocks/>
          </p:cNvSpPr>
          <p:nvPr/>
        </p:nvSpPr>
        <p:spPr bwMode="auto">
          <a:xfrm>
            <a:off x="687676" y="6064421"/>
            <a:ext cx="1445926" cy="4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</a:rPr>
              <a:t> 2020</a:t>
            </a:r>
            <a:endParaRPr lang="de-DE" sz="1000" kern="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5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49517F7-34B9-624A-9775-3BFAB20744DC}"/>
              </a:ext>
            </a:extLst>
          </p:cNvPr>
          <p:cNvSpPr/>
          <p:nvPr/>
        </p:nvSpPr>
        <p:spPr bwMode="auto">
          <a:xfrm>
            <a:off x="2346960" y="924560"/>
            <a:ext cx="9848215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B80328-CD36-0643-8C87-596168C942D0}"/>
              </a:ext>
            </a:extLst>
          </p:cNvPr>
          <p:cNvSpPr/>
          <p:nvPr/>
        </p:nvSpPr>
        <p:spPr bwMode="auto">
          <a:xfrm>
            <a:off x="670560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8520000" sx="85000" sy="85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839BA76-A589-034F-8EDE-70E8B1D0E48D}"/>
              </a:ext>
            </a:extLst>
          </p:cNvPr>
          <p:cNvSpPr/>
          <p:nvPr/>
        </p:nvSpPr>
        <p:spPr bwMode="auto">
          <a:xfrm>
            <a:off x="6714968" y="924560"/>
            <a:ext cx="1778792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6D0875-8938-1F4C-B21D-554BB57CA5B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0DB24-6A77-DA47-896F-E8C5F4CD74C4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88342-1C88-FE4D-B453-F79E702E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98059C-2D32-8B4F-B415-D5B272B90BCD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BB8A48FB-072E-DE45-ABED-A862D086A0D6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B04470-969F-264E-85D1-0CD8AFE5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57168D1-0967-1F45-BE0B-D5EB464DE845}"/>
              </a:ext>
            </a:extLst>
          </p:cNvPr>
          <p:cNvSpPr txBox="1">
            <a:spLocks/>
          </p:cNvSpPr>
          <p:nvPr/>
        </p:nvSpPr>
        <p:spPr bwMode="auto">
          <a:xfrm>
            <a:off x="687675" y="6064421"/>
            <a:ext cx="1415445" cy="31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</a:rPr>
              <a:t> 2020</a:t>
            </a:r>
            <a:endParaRPr lang="de-DE" sz="1000" kern="0" dirty="0">
              <a:solidFill>
                <a:srgbClr val="282828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F294242-7A1D-E646-B3FA-AE6BBA594217}"/>
              </a:ext>
            </a:extLst>
          </p:cNvPr>
          <p:cNvSpPr txBox="1">
            <a:spLocks/>
          </p:cNvSpPr>
          <p:nvPr/>
        </p:nvSpPr>
        <p:spPr bwMode="auto">
          <a:xfrm>
            <a:off x="312420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3D63C8"/>
                </a:solidFill>
              </a:rPr>
              <a:t>Visitor</a:t>
            </a:r>
            <a:endParaRPr lang="de-DE" sz="1200" kern="0" dirty="0">
              <a:solidFill>
                <a:srgbClr val="3D63C8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CD79CF-CA11-3048-9D87-73F855E85ABE}"/>
              </a:ext>
            </a:extLst>
          </p:cNvPr>
          <p:cNvSpPr txBox="1">
            <a:spLocks/>
          </p:cNvSpPr>
          <p:nvPr/>
        </p:nvSpPr>
        <p:spPr bwMode="auto">
          <a:xfrm>
            <a:off x="452628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0594852-7104-B54B-9293-4CE90E991E1C}"/>
              </a:ext>
            </a:extLst>
          </p:cNvPr>
          <p:cNvSpPr txBox="1">
            <a:spLocks/>
          </p:cNvSpPr>
          <p:nvPr/>
        </p:nvSpPr>
        <p:spPr bwMode="auto">
          <a:xfrm>
            <a:off x="6850165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AA14E9B-46C7-1947-B3D0-E1F18FDB6270}"/>
              </a:ext>
            </a:extLst>
          </p:cNvPr>
          <p:cNvSpPr txBox="1">
            <a:spLocks/>
          </p:cNvSpPr>
          <p:nvPr/>
        </p:nvSpPr>
        <p:spPr bwMode="auto">
          <a:xfrm>
            <a:off x="3124199" y="1365822"/>
            <a:ext cx="856645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anonym,</a:t>
            </a:r>
          </a:p>
          <a:p>
            <a:pPr>
              <a:lnSpc>
                <a:spcPts val="16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zufällig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1D7A83E-0DF0-A14B-BF8F-93C92B8D6D0C}"/>
              </a:ext>
            </a:extLst>
          </p:cNvPr>
          <p:cNvSpPr txBox="1">
            <a:spLocks/>
          </p:cNvSpPr>
          <p:nvPr/>
        </p:nvSpPr>
        <p:spPr bwMode="auto">
          <a:xfrm>
            <a:off x="4522692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Besucher, erfüllt</a:t>
            </a:r>
          </a:p>
          <a:p>
            <a:pPr>
              <a:lnSpc>
                <a:spcPts val="1500"/>
              </a:lnSpc>
            </a:pPr>
            <a:r>
              <a:rPr lang="de-DE" sz="1050" b="0" kern="0" dirty="0" err="1">
                <a:solidFill>
                  <a:srgbClr val="282828"/>
                </a:solidFill>
              </a:rPr>
              <a:t>Targeting</a:t>
            </a:r>
            <a:r>
              <a:rPr lang="de-DE" sz="1050" b="0" kern="0" dirty="0">
                <a:solidFill>
                  <a:srgbClr val="282828"/>
                </a:solidFill>
              </a:rPr>
              <a:t>-Kriterien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5707E789-BEFF-B742-9189-923B1620A33A}"/>
              </a:ext>
            </a:extLst>
          </p:cNvPr>
          <p:cNvSpPr txBox="1">
            <a:spLocks/>
          </p:cNvSpPr>
          <p:nvPr/>
        </p:nvSpPr>
        <p:spPr bwMode="auto">
          <a:xfrm>
            <a:off x="685575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Infos Name /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Email bekannt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30EE0584-1270-CF48-A03D-28B36EB0A810}"/>
              </a:ext>
            </a:extLst>
          </p:cNvPr>
          <p:cNvCxnSpPr/>
          <p:nvPr/>
        </p:nvCxnSpPr>
        <p:spPr bwMode="auto">
          <a:xfrm flipH="1">
            <a:off x="3847605" y="969730"/>
            <a:ext cx="451263" cy="103720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747678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43631F8E-3A02-0A46-9FCB-04B7172282F6}"/>
              </a:ext>
            </a:extLst>
          </p:cNvPr>
          <p:cNvSpPr/>
          <p:nvPr/>
        </p:nvSpPr>
        <p:spPr bwMode="auto">
          <a:xfrm>
            <a:off x="855472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5000" sy="95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9E9AE67-D218-B348-986D-1510CAB4D497}"/>
              </a:ext>
            </a:extLst>
          </p:cNvPr>
          <p:cNvSpPr/>
          <p:nvPr/>
        </p:nvSpPr>
        <p:spPr bwMode="auto">
          <a:xfrm>
            <a:off x="855472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61BCCAD-1E88-B240-A4F4-504A01C79C31}"/>
              </a:ext>
            </a:extLst>
          </p:cNvPr>
          <p:cNvSpPr txBox="1">
            <a:spLocks/>
          </p:cNvSpPr>
          <p:nvPr/>
        </p:nvSpPr>
        <p:spPr bwMode="auto">
          <a:xfrm>
            <a:off x="869639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3D63C8"/>
                </a:solidFill>
              </a:rPr>
              <a:t>Prospect</a:t>
            </a:r>
            <a:endParaRPr lang="de-DE" sz="1200" kern="0" dirty="0">
              <a:solidFill>
                <a:srgbClr val="3D63C8"/>
              </a:solidFill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D9B0C9B-58E6-DB4E-B67D-510561862121}"/>
              </a:ext>
            </a:extLst>
          </p:cNvPr>
          <p:cNvSpPr txBox="1">
            <a:spLocks/>
          </p:cNvSpPr>
          <p:nvPr/>
        </p:nvSpPr>
        <p:spPr bwMode="auto">
          <a:xfrm>
            <a:off x="872539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konkretes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und akutes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Bedürfnis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36985-C61B-104E-8297-1A1AD86CB7E7}"/>
              </a:ext>
            </a:extLst>
          </p:cNvPr>
          <p:cNvSpPr/>
          <p:nvPr/>
        </p:nvSpPr>
        <p:spPr bwMode="auto">
          <a:xfrm>
            <a:off x="1040384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6000" sy="96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7D015F-7106-454D-919C-D6AD9F7050F1}"/>
              </a:ext>
            </a:extLst>
          </p:cNvPr>
          <p:cNvSpPr/>
          <p:nvPr/>
        </p:nvSpPr>
        <p:spPr bwMode="auto">
          <a:xfrm>
            <a:off x="1040384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3612D96-2998-6844-89B0-77A0A8C7CF61}"/>
              </a:ext>
            </a:extLst>
          </p:cNvPr>
          <p:cNvSpPr txBox="1">
            <a:spLocks/>
          </p:cNvSpPr>
          <p:nvPr/>
        </p:nvSpPr>
        <p:spPr bwMode="auto">
          <a:xfrm>
            <a:off x="1054551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3D63C8"/>
                </a:solidFill>
              </a:rPr>
              <a:t>Customer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A8FAF92-F5C1-8B46-B3B1-FA866A73A2F8}"/>
              </a:ext>
            </a:extLst>
          </p:cNvPr>
          <p:cNvSpPr txBox="1">
            <a:spLocks/>
          </p:cNvSpPr>
          <p:nvPr/>
        </p:nvSpPr>
        <p:spPr bwMode="auto">
          <a:xfrm>
            <a:off x="10538343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hat gekauft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9A276E-CA5F-D34D-87FB-DCC541AB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4" y="2229048"/>
            <a:ext cx="9326351" cy="3035102"/>
          </a:xfrm>
          <a:prstGeom prst="rect">
            <a:avLst/>
          </a:prstGeom>
        </p:spPr>
      </p:pic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FFE1CAA-0F4C-B44F-8629-7FA67B55D2E4}"/>
              </a:ext>
            </a:extLst>
          </p:cNvPr>
          <p:cNvCxnSpPr/>
          <p:nvPr/>
        </p:nvCxnSpPr>
        <p:spPr bwMode="auto">
          <a:xfrm>
            <a:off x="6716011" y="2604407"/>
            <a:ext cx="0" cy="2163536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41760F8D-0EB8-BF41-8F4B-EECC5DA095A7}"/>
              </a:ext>
            </a:extLst>
          </p:cNvPr>
          <p:cNvCxnSpPr>
            <a:cxnSpLocks/>
          </p:cNvCxnSpPr>
          <p:nvPr/>
        </p:nvCxnSpPr>
        <p:spPr bwMode="auto">
          <a:xfrm>
            <a:off x="8555936" y="3106454"/>
            <a:ext cx="0" cy="1245852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1E0926C-39E2-D44E-975E-834BCFD2ACE4}"/>
              </a:ext>
            </a:extLst>
          </p:cNvPr>
          <p:cNvCxnSpPr>
            <a:cxnSpLocks/>
          </p:cNvCxnSpPr>
          <p:nvPr/>
        </p:nvCxnSpPr>
        <p:spPr bwMode="auto">
          <a:xfrm>
            <a:off x="10402549" y="3342904"/>
            <a:ext cx="0" cy="789709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CA7EB167-2C8D-3B4E-8FAC-1AD4F3756982}"/>
              </a:ext>
            </a:extLst>
          </p:cNvPr>
          <p:cNvSpPr txBox="1">
            <a:spLocks/>
          </p:cNvSpPr>
          <p:nvPr/>
        </p:nvSpPr>
        <p:spPr bwMode="auto">
          <a:xfrm>
            <a:off x="3124199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F451C011-E460-2641-B42D-79179C228D13}"/>
              </a:ext>
            </a:extLst>
          </p:cNvPr>
          <p:cNvSpPr txBox="1">
            <a:spLocks/>
          </p:cNvSpPr>
          <p:nvPr/>
        </p:nvSpPr>
        <p:spPr bwMode="auto">
          <a:xfrm>
            <a:off x="6855768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A1A5B97-7BC2-5647-B7E3-3FD68F0FF3DB}"/>
              </a:ext>
            </a:extLst>
          </p:cNvPr>
          <p:cNvSpPr txBox="1">
            <a:spLocks/>
          </p:cNvSpPr>
          <p:nvPr/>
        </p:nvSpPr>
        <p:spPr bwMode="auto">
          <a:xfrm>
            <a:off x="8699000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E7947DA-0006-0B40-B6CE-0A0817596A11}"/>
              </a:ext>
            </a:extLst>
          </p:cNvPr>
          <p:cNvSpPr txBox="1">
            <a:spLocks/>
          </p:cNvSpPr>
          <p:nvPr/>
        </p:nvSpPr>
        <p:spPr bwMode="auto">
          <a:xfrm>
            <a:off x="10548903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2ABE73A4-70DC-9342-A687-8646E65041A3}"/>
              </a:ext>
            </a:extLst>
          </p:cNvPr>
          <p:cNvSpPr txBox="1">
            <a:spLocks/>
          </p:cNvSpPr>
          <p:nvPr/>
        </p:nvSpPr>
        <p:spPr bwMode="auto">
          <a:xfrm>
            <a:off x="3372555" y="5689466"/>
            <a:ext cx="1876778" cy="6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zum Bleiben motivieren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erhöhen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Identität erfahren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0935E800-935D-B94C-9125-7D5CD5FB32F8}"/>
              </a:ext>
            </a:extLst>
          </p:cNvPr>
          <p:cNvSpPr txBox="1">
            <a:spLocks/>
          </p:cNvSpPr>
          <p:nvPr/>
        </p:nvSpPr>
        <p:spPr bwMode="auto">
          <a:xfrm>
            <a:off x="7120467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Beziehung halten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befeuern</a:t>
            </a:r>
          </a:p>
          <a:p>
            <a:pPr>
              <a:lnSpc>
                <a:spcPts val="1900"/>
              </a:lnSpc>
            </a:pPr>
            <a:r>
              <a:rPr lang="de-DE" sz="950" b="0" kern="0" dirty="0" err="1">
                <a:solidFill>
                  <a:srgbClr val="282828"/>
                </a:solidFill>
              </a:rPr>
              <a:t>Opportunity</a:t>
            </a:r>
            <a:r>
              <a:rPr lang="de-DE" sz="950" b="0" kern="0" dirty="0">
                <a:solidFill>
                  <a:srgbClr val="282828"/>
                </a:solidFill>
              </a:rPr>
              <a:t> schaffen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ED3C6724-8491-D845-AEB8-6F17097C0E36}"/>
              </a:ext>
            </a:extLst>
          </p:cNvPr>
          <p:cNvSpPr txBox="1">
            <a:spLocks/>
          </p:cNvSpPr>
          <p:nvPr/>
        </p:nvSpPr>
        <p:spPr bwMode="auto">
          <a:xfrm>
            <a:off x="8904111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konkretisieren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Angebot erstellen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1D2B8516-71B3-F147-98FA-4B904C4240EB}"/>
              </a:ext>
            </a:extLst>
          </p:cNvPr>
          <p:cNvSpPr txBox="1">
            <a:spLocks/>
          </p:cNvSpPr>
          <p:nvPr/>
        </p:nvSpPr>
        <p:spPr bwMode="auto">
          <a:xfrm>
            <a:off x="10811933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ausbauen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Kundenbindung</a:t>
            </a: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21D3C2B7-9D10-F349-8D06-0C78B9EE4D4D}"/>
              </a:ext>
            </a:extLst>
          </p:cNvPr>
          <p:cNvCxnSpPr/>
          <p:nvPr/>
        </p:nvCxnSpPr>
        <p:spPr bwMode="auto">
          <a:xfrm>
            <a:off x="312420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2169E51F-A54C-2347-867A-349A44BA4292}"/>
              </a:ext>
            </a:extLst>
          </p:cNvPr>
          <p:cNvCxnSpPr/>
          <p:nvPr/>
        </p:nvCxnSpPr>
        <p:spPr bwMode="auto">
          <a:xfrm>
            <a:off x="312420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EB33B96-46B7-B040-8FE2-F33F9FE84B4B}"/>
              </a:ext>
            </a:extLst>
          </p:cNvPr>
          <p:cNvCxnSpPr/>
          <p:nvPr/>
        </p:nvCxnSpPr>
        <p:spPr bwMode="auto">
          <a:xfrm>
            <a:off x="312420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E8A3EB4A-2DCE-954E-B8B8-7E3836CDFFED}"/>
              </a:ext>
            </a:extLst>
          </p:cNvPr>
          <p:cNvCxnSpPr/>
          <p:nvPr/>
        </p:nvCxnSpPr>
        <p:spPr bwMode="auto">
          <a:xfrm>
            <a:off x="6884276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A7C594A-6D8A-EE4A-9164-DA04CBB7C330}"/>
              </a:ext>
            </a:extLst>
          </p:cNvPr>
          <p:cNvCxnSpPr/>
          <p:nvPr/>
        </p:nvCxnSpPr>
        <p:spPr bwMode="auto">
          <a:xfrm>
            <a:off x="6884276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B88586CF-C0FC-2E48-B5D6-72430CE156EB}"/>
              </a:ext>
            </a:extLst>
          </p:cNvPr>
          <p:cNvCxnSpPr/>
          <p:nvPr/>
        </p:nvCxnSpPr>
        <p:spPr bwMode="auto">
          <a:xfrm>
            <a:off x="6884276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7B53EA8-DBB8-FF48-9F3E-56FDBF117A73}"/>
              </a:ext>
            </a:extLst>
          </p:cNvPr>
          <p:cNvCxnSpPr/>
          <p:nvPr/>
        </p:nvCxnSpPr>
        <p:spPr bwMode="auto">
          <a:xfrm>
            <a:off x="866578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D57BAFED-C912-4149-898A-B1C3D94618B1}"/>
              </a:ext>
            </a:extLst>
          </p:cNvPr>
          <p:cNvCxnSpPr/>
          <p:nvPr/>
        </p:nvCxnSpPr>
        <p:spPr bwMode="auto">
          <a:xfrm>
            <a:off x="866578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FB382E0-BEE4-9F47-A524-2D1A2C3BD853}"/>
              </a:ext>
            </a:extLst>
          </p:cNvPr>
          <p:cNvCxnSpPr/>
          <p:nvPr/>
        </p:nvCxnSpPr>
        <p:spPr bwMode="auto">
          <a:xfrm>
            <a:off x="866578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C61CE977-CDA6-7548-BE11-263B34BCBEF0}"/>
              </a:ext>
            </a:extLst>
          </p:cNvPr>
          <p:cNvCxnSpPr/>
          <p:nvPr/>
        </p:nvCxnSpPr>
        <p:spPr bwMode="auto">
          <a:xfrm>
            <a:off x="10573408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0E48E73-78D7-6F48-9850-391343D42D1C}"/>
              </a:ext>
            </a:extLst>
          </p:cNvPr>
          <p:cNvCxnSpPr/>
          <p:nvPr/>
        </p:nvCxnSpPr>
        <p:spPr bwMode="auto">
          <a:xfrm>
            <a:off x="10573408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E4B0CC1E-3BE6-C743-B62F-274798FA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5" y="3666609"/>
            <a:ext cx="1336305" cy="186740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104D9A0-7896-624D-BC37-C20B3F27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3" y="3449582"/>
            <a:ext cx="590655" cy="208051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A5A0F7-42EF-B64A-82A9-10D922EB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3742954"/>
            <a:ext cx="563891" cy="179577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1E3608F-F68A-AD4C-874C-BDBC80F3A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86" y="3745734"/>
            <a:ext cx="476400" cy="179299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4B045B1-5DDD-3B44-AB79-F2613D13AEBF}"/>
              </a:ext>
            </a:extLst>
          </p:cNvPr>
          <p:cNvSpPr/>
          <p:nvPr/>
        </p:nvSpPr>
        <p:spPr bwMode="auto">
          <a:xfrm>
            <a:off x="4592040" y="36252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9AC3843-3CA7-1F4D-92C1-B4BAC5BA9C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0" y="2956010"/>
            <a:ext cx="1091218" cy="716112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2F7430CA-3713-CF41-86A5-A1A46ADE450C}"/>
              </a:ext>
            </a:extLst>
          </p:cNvPr>
          <p:cNvSpPr txBox="1">
            <a:spLocks/>
          </p:cNvSpPr>
          <p:nvPr/>
        </p:nvSpPr>
        <p:spPr bwMode="auto">
          <a:xfrm>
            <a:off x="4757698" y="3088640"/>
            <a:ext cx="847635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Marketing-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67001-30CA-E840-8C71-C226A2A071FC}"/>
              </a:ext>
            </a:extLst>
          </p:cNvPr>
          <p:cNvSpPr/>
          <p:nvPr/>
        </p:nvSpPr>
        <p:spPr bwMode="auto">
          <a:xfrm>
            <a:off x="7161773" y="3438236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DBD1DF-9276-4D42-B722-E120D3E53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8" y="2815507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0959A5C2-599D-414B-B0F2-F4A0E0EB0989}"/>
              </a:ext>
            </a:extLst>
          </p:cNvPr>
          <p:cNvSpPr txBox="1">
            <a:spLocks/>
          </p:cNvSpPr>
          <p:nvPr/>
        </p:nvSpPr>
        <p:spPr bwMode="auto">
          <a:xfrm>
            <a:off x="7337613" y="2909832"/>
            <a:ext cx="783818" cy="4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Leads-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DAE42-9AEA-0842-B183-5C607EE28554}"/>
              </a:ext>
            </a:extLst>
          </p:cNvPr>
          <p:cNvSpPr/>
          <p:nvPr/>
        </p:nvSpPr>
        <p:spPr bwMode="auto">
          <a:xfrm>
            <a:off x="8950069" y="3690708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81CFE5-20ED-1B40-9F54-368DC593F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07" y="3064148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AFC1B22-4EA7-4544-96BA-B8D720696A0F}"/>
              </a:ext>
            </a:extLst>
          </p:cNvPr>
          <p:cNvSpPr txBox="1">
            <a:spLocks/>
          </p:cNvSpPr>
          <p:nvPr/>
        </p:nvSpPr>
        <p:spPr bwMode="auto">
          <a:xfrm>
            <a:off x="9128311" y="3157170"/>
            <a:ext cx="79262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Sales</a:t>
            </a:r>
            <a:r>
              <a:rPr lang="de-DE" sz="1200" b="0" kern="0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C60574-CA62-634C-9064-91A1CEFC91C0}"/>
              </a:ext>
            </a:extLst>
          </p:cNvPr>
          <p:cNvSpPr/>
          <p:nvPr/>
        </p:nvSpPr>
        <p:spPr bwMode="auto">
          <a:xfrm>
            <a:off x="10847685" y="37008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BED4C74-7636-5F49-AEDE-BDBA51B09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86" y="3079842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itel 1">
            <a:extLst>
              <a:ext uri="{FF2B5EF4-FFF2-40B4-BE49-F238E27FC236}">
                <a16:creationId xmlns:a16="http://schemas.microsoft.com/office/drawing/2014/main" id="{98E872ED-F482-E249-AD3A-831EB16C8BCA}"/>
              </a:ext>
            </a:extLst>
          </p:cNvPr>
          <p:cNvSpPr txBox="1">
            <a:spLocks/>
          </p:cNvSpPr>
          <p:nvPr/>
        </p:nvSpPr>
        <p:spPr bwMode="auto">
          <a:xfrm>
            <a:off x="11022425" y="3157170"/>
            <a:ext cx="78890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Customer-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203A55A1-252D-F24B-B6FD-F3DEFA3C2D31}"/>
              </a:ext>
            </a:extLst>
          </p:cNvPr>
          <p:cNvSpPr txBox="1">
            <a:spLocks/>
          </p:cNvSpPr>
          <p:nvPr/>
        </p:nvSpPr>
        <p:spPr bwMode="auto">
          <a:xfrm>
            <a:off x="332075" y="2829081"/>
            <a:ext cx="1237645" cy="2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600" b="0" kern="0" dirty="0">
                <a:solidFill>
                  <a:srgbClr val="3D63C8"/>
                </a:solidFill>
              </a:rPr>
              <a:t>01</a:t>
            </a:r>
            <a:endParaRPr lang="de-DE" sz="600" kern="0" dirty="0">
              <a:solidFill>
                <a:srgbClr val="3D63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1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C8D0E7-F229-114D-B0F0-7332CF93799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8E824CDB-E6A3-C347-BCFD-BF9538A699A6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0DDF08CB-1CCD-F148-B2D6-405CFB8F9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B7B9AFB-7A09-2147-869D-62E53F3BFB96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038673F-F26A-1141-873C-05744D77D4FE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823769A-402F-4749-968A-AC6DECB18834}"/>
              </a:ext>
            </a:extLst>
          </p:cNvPr>
          <p:cNvSpPr txBox="1">
            <a:spLocks/>
          </p:cNvSpPr>
          <p:nvPr/>
        </p:nvSpPr>
        <p:spPr bwMode="auto">
          <a:xfrm>
            <a:off x="332075" y="2829081"/>
            <a:ext cx="1237645" cy="2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600" b="0" kern="0" dirty="0">
                <a:solidFill>
                  <a:srgbClr val="3D63C8"/>
                </a:solidFill>
                <a:latin typeface="Akkurat" panose="02000503030000020004" pitchFamily="2" charset="0"/>
              </a:rPr>
              <a:t>02</a:t>
            </a:r>
            <a:endParaRPr lang="de-DE" sz="600" kern="0" dirty="0">
              <a:solidFill>
                <a:srgbClr val="3D63C8"/>
              </a:solidFill>
              <a:latin typeface="Akkurat" panose="02000503030000020004" pitchFamily="2" charset="0"/>
            </a:endParaRP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E5F12251-2335-9845-ABC8-172262B73DC0}"/>
              </a:ext>
            </a:extLst>
          </p:cNvPr>
          <p:cNvSpPr txBox="1">
            <a:spLocks/>
          </p:cNvSpPr>
          <p:nvPr/>
        </p:nvSpPr>
        <p:spPr bwMode="auto">
          <a:xfrm>
            <a:off x="2971801" y="540238"/>
            <a:ext cx="1911502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282828"/>
                </a:solidFill>
              </a:rPr>
              <a:t>Eigenschaft des Kunden</a:t>
            </a: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96C03E4F-60ED-6B45-8B18-B244DED1571E}"/>
              </a:ext>
            </a:extLst>
          </p:cNvPr>
          <p:cNvSpPr txBox="1">
            <a:spLocks/>
          </p:cNvSpPr>
          <p:nvPr/>
        </p:nvSpPr>
        <p:spPr bwMode="auto">
          <a:xfrm>
            <a:off x="2967039" y="2692214"/>
            <a:ext cx="1266824" cy="32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282828"/>
                </a:solidFill>
              </a:rPr>
              <a:t>Vertriebs Ziel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5014F81A-67A0-EE47-A3BF-168BECF416E3}"/>
              </a:ext>
            </a:extLst>
          </p:cNvPr>
          <p:cNvSpPr txBox="1">
            <a:spLocks/>
          </p:cNvSpPr>
          <p:nvPr/>
        </p:nvSpPr>
        <p:spPr bwMode="auto">
          <a:xfrm>
            <a:off x="2971800" y="4462608"/>
            <a:ext cx="2000249" cy="4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kern="0" dirty="0">
                <a:solidFill>
                  <a:srgbClr val="282828"/>
                </a:solidFill>
              </a:rPr>
              <a:t>Einflussnahme / Maßnahmen</a:t>
            </a: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6296C59-3BBD-3945-995A-C0C29E5FD4AF}"/>
              </a:ext>
            </a:extLst>
          </p:cNvPr>
          <p:cNvCxnSpPr>
            <a:cxnSpLocks/>
          </p:cNvCxnSpPr>
          <p:nvPr/>
        </p:nvCxnSpPr>
        <p:spPr bwMode="auto">
          <a:xfrm>
            <a:off x="2964411" y="902970"/>
            <a:ext cx="8915862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BCBDB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9BA08C4A-44DC-A04B-88DA-846124B9C2B9}"/>
              </a:ext>
            </a:extLst>
          </p:cNvPr>
          <p:cNvSpPr txBox="1">
            <a:spLocks/>
          </p:cNvSpPr>
          <p:nvPr/>
        </p:nvSpPr>
        <p:spPr bwMode="auto">
          <a:xfrm>
            <a:off x="2967039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b="0" kern="0" dirty="0" err="1">
                <a:solidFill>
                  <a:srgbClr val="3D63C8"/>
                </a:solidFill>
              </a:rPr>
              <a:t>Visitor</a:t>
            </a:r>
            <a:endParaRPr lang="de-DE" sz="1050" b="0" kern="0" dirty="0">
              <a:solidFill>
                <a:srgbClr val="3D63C8"/>
              </a:solidFill>
            </a:endParaRP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B5056509-6747-E145-958A-A9262957B131}"/>
              </a:ext>
            </a:extLst>
          </p:cNvPr>
          <p:cNvSpPr txBox="1">
            <a:spLocks/>
          </p:cNvSpPr>
          <p:nvPr/>
        </p:nvSpPr>
        <p:spPr bwMode="auto">
          <a:xfrm>
            <a:off x="4859450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BA1EC13-60ED-AD42-8FEB-87F5C67480F4}"/>
              </a:ext>
            </a:extLst>
          </p:cNvPr>
          <p:cNvSpPr txBox="1">
            <a:spLocks/>
          </p:cNvSpPr>
          <p:nvPr/>
        </p:nvSpPr>
        <p:spPr bwMode="auto">
          <a:xfrm>
            <a:off x="6758875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63EFE8E-FCC2-934D-A8B3-901277DF6847}"/>
              </a:ext>
            </a:extLst>
          </p:cNvPr>
          <p:cNvSpPr txBox="1">
            <a:spLocks/>
          </p:cNvSpPr>
          <p:nvPr/>
        </p:nvSpPr>
        <p:spPr bwMode="auto">
          <a:xfrm>
            <a:off x="8588611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Prospekt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488BF9F7-F9A4-7B4E-BE89-733C9804CA7F}"/>
              </a:ext>
            </a:extLst>
          </p:cNvPr>
          <p:cNvSpPr txBox="1">
            <a:spLocks/>
          </p:cNvSpPr>
          <p:nvPr/>
        </p:nvSpPr>
        <p:spPr bwMode="auto">
          <a:xfrm>
            <a:off x="10392198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Customer</a:t>
            </a:r>
          </a:p>
        </p:txBody>
      </p: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A68F6E29-BE73-7041-8B93-AB068113A47F}"/>
              </a:ext>
            </a:extLst>
          </p:cNvPr>
          <p:cNvCxnSpPr>
            <a:cxnSpLocks/>
          </p:cNvCxnSpPr>
          <p:nvPr/>
        </p:nvCxnSpPr>
        <p:spPr bwMode="auto">
          <a:xfrm>
            <a:off x="2964411" y="3046095"/>
            <a:ext cx="8915862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BCBDB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itel 1">
            <a:extLst>
              <a:ext uri="{FF2B5EF4-FFF2-40B4-BE49-F238E27FC236}">
                <a16:creationId xmlns:a16="http://schemas.microsoft.com/office/drawing/2014/main" id="{C9245B10-C5E4-5A4D-A9A0-D20A40A75FEB}"/>
              </a:ext>
            </a:extLst>
          </p:cNvPr>
          <p:cNvSpPr txBox="1">
            <a:spLocks/>
          </p:cNvSpPr>
          <p:nvPr/>
        </p:nvSpPr>
        <p:spPr bwMode="auto">
          <a:xfrm>
            <a:off x="2967039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Visitor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CA43B9A6-7AB4-1344-97D0-2807B9610BDE}"/>
              </a:ext>
            </a:extLst>
          </p:cNvPr>
          <p:cNvSpPr txBox="1">
            <a:spLocks/>
          </p:cNvSpPr>
          <p:nvPr/>
        </p:nvSpPr>
        <p:spPr bwMode="auto">
          <a:xfrm>
            <a:off x="4859450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D3599FA3-7131-D449-8BA5-8C82A85F7B75}"/>
              </a:ext>
            </a:extLst>
          </p:cNvPr>
          <p:cNvSpPr txBox="1">
            <a:spLocks/>
          </p:cNvSpPr>
          <p:nvPr/>
        </p:nvSpPr>
        <p:spPr bwMode="auto">
          <a:xfrm>
            <a:off x="6758875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612A629E-6ED2-ED4B-B6C7-7B70649F071A}"/>
              </a:ext>
            </a:extLst>
          </p:cNvPr>
          <p:cNvSpPr txBox="1">
            <a:spLocks/>
          </p:cNvSpPr>
          <p:nvPr/>
        </p:nvSpPr>
        <p:spPr bwMode="auto">
          <a:xfrm>
            <a:off x="8588611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Prospekt</a:t>
            </a: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9CD9DC85-E771-2345-A2BF-83C8E66B4641}"/>
              </a:ext>
            </a:extLst>
          </p:cNvPr>
          <p:cNvSpPr txBox="1">
            <a:spLocks/>
          </p:cNvSpPr>
          <p:nvPr/>
        </p:nvSpPr>
        <p:spPr bwMode="auto">
          <a:xfrm>
            <a:off x="10392198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Customer</a:t>
            </a: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A0B3AEAA-18CB-8247-8FD4-E9E842AD7D2A}"/>
              </a:ext>
            </a:extLst>
          </p:cNvPr>
          <p:cNvCxnSpPr>
            <a:cxnSpLocks/>
          </p:cNvCxnSpPr>
          <p:nvPr/>
        </p:nvCxnSpPr>
        <p:spPr bwMode="auto">
          <a:xfrm>
            <a:off x="2964411" y="4782630"/>
            <a:ext cx="8915862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BCBDB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itel 1">
            <a:extLst>
              <a:ext uri="{FF2B5EF4-FFF2-40B4-BE49-F238E27FC236}">
                <a16:creationId xmlns:a16="http://schemas.microsoft.com/office/drawing/2014/main" id="{66F6D311-95B4-B94C-90C1-8EAC6C2F12A6}"/>
              </a:ext>
            </a:extLst>
          </p:cNvPr>
          <p:cNvSpPr txBox="1">
            <a:spLocks/>
          </p:cNvSpPr>
          <p:nvPr/>
        </p:nvSpPr>
        <p:spPr bwMode="auto">
          <a:xfrm>
            <a:off x="2967039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Visitor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E01A8FE8-E821-6548-9329-12AEC8454ACC}"/>
              </a:ext>
            </a:extLst>
          </p:cNvPr>
          <p:cNvSpPr txBox="1">
            <a:spLocks/>
          </p:cNvSpPr>
          <p:nvPr/>
        </p:nvSpPr>
        <p:spPr bwMode="auto">
          <a:xfrm>
            <a:off x="4859450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C45ED71B-7830-0F41-9AE8-D785835D80BF}"/>
              </a:ext>
            </a:extLst>
          </p:cNvPr>
          <p:cNvSpPr txBox="1">
            <a:spLocks/>
          </p:cNvSpPr>
          <p:nvPr/>
        </p:nvSpPr>
        <p:spPr bwMode="auto">
          <a:xfrm>
            <a:off x="6758875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4C3F520-DF88-1142-9ED7-D159800A1D6F}"/>
              </a:ext>
            </a:extLst>
          </p:cNvPr>
          <p:cNvSpPr txBox="1">
            <a:spLocks/>
          </p:cNvSpPr>
          <p:nvPr/>
        </p:nvSpPr>
        <p:spPr bwMode="auto">
          <a:xfrm>
            <a:off x="8588611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Prospekt</a:t>
            </a:r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CD4AB40E-49C8-4A45-B305-A9FC65549977}"/>
              </a:ext>
            </a:extLst>
          </p:cNvPr>
          <p:cNvSpPr txBox="1">
            <a:spLocks/>
          </p:cNvSpPr>
          <p:nvPr/>
        </p:nvSpPr>
        <p:spPr bwMode="auto">
          <a:xfrm>
            <a:off x="10392198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Customer</a:t>
            </a:r>
          </a:p>
        </p:txBody>
      </p:sp>
      <p:sp>
        <p:nvSpPr>
          <p:cNvPr id="60" name="Titel 1">
            <a:extLst>
              <a:ext uri="{FF2B5EF4-FFF2-40B4-BE49-F238E27FC236}">
                <a16:creationId xmlns:a16="http://schemas.microsoft.com/office/drawing/2014/main" id="{41F1D54B-C6AD-FD48-A834-513865711C55}"/>
              </a:ext>
            </a:extLst>
          </p:cNvPr>
          <p:cNvSpPr txBox="1">
            <a:spLocks/>
          </p:cNvSpPr>
          <p:nvPr/>
        </p:nvSpPr>
        <p:spPr bwMode="auto">
          <a:xfrm>
            <a:off x="2967039" y="1228784"/>
            <a:ext cx="1771938" cy="5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zufälliger Betrachter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einer Anzeige oder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Website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B62B6FCA-7525-6C42-96A2-0FF78296F0B0}"/>
              </a:ext>
            </a:extLst>
          </p:cNvPr>
          <p:cNvSpPr txBox="1">
            <a:spLocks/>
          </p:cNvSpPr>
          <p:nvPr/>
        </p:nvSpPr>
        <p:spPr bwMode="auto">
          <a:xfrm>
            <a:off x="4859450" y="1228784"/>
            <a:ext cx="1771938" cy="5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erfüllt </a:t>
            </a:r>
            <a:r>
              <a:rPr lang="de-DE" sz="900" b="0" kern="0" dirty="0" err="1">
                <a:solidFill>
                  <a:srgbClr val="282828"/>
                </a:solidFill>
              </a:rPr>
              <a:t>Targeting</a:t>
            </a:r>
            <a:r>
              <a:rPr lang="de-DE" sz="900" b="0" kern="0" dirty="0">
                <a:solidFill>
                  <a:srgbClr val="282828"/>
                </a:solidFill>
              </a:rPr>
              <a:t>-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Kriterien</a:t>
            </a:r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8EBBCF44-90D6-314F-A800-4D556D766D68}"/>
              </a:ext>
            </a:extLst>
          </p:cNvPr>
          <p:cNvSpPr txBox="1">
            <a:spLocks/>
          </p:cNvSpPr>
          <p:nvPr/>
        </p:nvSpPr>
        <p:spPr bwMode="auto">
          <a:xfrm>
            <a:off x="6758875" y="1228784"/>
            <a:ext cx="1771938" cy="5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prinzipiell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persönlichen Infos</a:t>
            </a: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DB24D626-CB0B-7A4F-8D5B-1733B3B1832E}"/>
              </a:ext>
            </a:extLst>
          </p:cNvPr>
          <p:cNvSpPr txBox="1">
            <a:spLocks/>
          </p:cNvSpPr>
          <p:nvPr/>
        </p:nvSpPr>
        <p:spPr bwMode="auto">
          <a:xfrm>
            <a:off x="8588611" y="1228785"/>
            <a:ext cx="1676523" cy="2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konkretes Bedürfnis</a:t>
            </a: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8B4D9B36-1E5C-7F48-9611-9045F6078388}"/>
              </a:ext>
            </a:extLst>
          </p:cNvPr>
          <p:cNvSpPr txBox="1">
            <a:spLocks/>
          </p:cNvSpPr>
          <p:nvPr/>
        </p:nvSpPr>
        <p:spPr bwMode="auto">
          <a:xfrm>
            <a:off x="10392198" y="1228785"/>
            <a:ext cx="1676523" cy="2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besitzt ein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Kundenkonto</a:t>
            </a: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1426EFEE-C651-0249-9EBC-E32078EDF7C2}"/>
              </a:ext>
            </a:extLst>
          </p:cNvPr>
          <p:cNvSpPr txBox="1">
            <a:spLocks/>
          </p:cNvSpPr>
          <p:nvPr/>
        </p:nvSpPr>
        <p:spPr bwMode="auto">
          <a:xfrm>
            <a:off x="2967039" y="1872840"/>
            <a:ext cx="1358471" cy="26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anonym</a:t>
            </a: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A16AD966-C445-9D4F-B271-DA795B4DBD33}"/>
              </a:ext>
            </a:extLst>
          </p:cNvPr>
          <p:cNvSpPr txBox="1">
            <a:spLocks/>
          </p:cNvSpPr>
          <p:nvPr/>
        </p:nvSpPr>
        <p:spPr bwMode="auto">
          <a:xfrm>
            <a:off x="4859450" y="1715919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Besucher</a:t>
            </a: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B2938E6F-CED1-F04C-8986-2ED8C38F8D5E}"/>
              </a:ext>
            </a:extLst>
          </p:cNvPr>
          <p:cNvSpPr txBox="1">
            <a:spLocks/>
          </p:cNvSpPr>
          <p:nvPr/>
        </p:nvSpPr>
        <p:spPr bwMode="auto">
          <a:xfrm>
            <a:off x="6758875" y="1872840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getrackt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8" name="Titel 1">
            <a:extLst>
              <a:ext uri="{FF2B5EF4-FFF2-40B4-BE49-F238E27FC236}">
                <a16:creationId xmlns:a16="http://schemas.microsoft.com/office/drawing/2014/main" id="{7EEFE038-546E-9B45-831B-A2433E8DA4F6}"/>
              </a:ext>
            </a:extLst>
          </p:cNvPr>
          <p:cNvSpPr txBox="1">
            <a:spLocks/>
          </p:cNvSpPr>
          <p:nvPr/>
        </p:nvSpPr>
        <p:spPr bwMode="auto">
          <a:xfrm>
            <a:off x="8588611" y="1544958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Sales-Opportunity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DE92BEB1-2C73-A64A-8DA9-C37B9460C6DE}"/>
              </a:ext>
            </a:extLst>
          </p:cNvPr>
          <p:cNvSpPr txBox="1">
            <a:spLocks/>
          </p:cNvSpPr>
          <p:nvPr/>
        </p:nvSpPr>
        <p:spPr bwMode="auto">
          <a:xfrm>
            <a:off x="6758875" y="2210463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bekannt mit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Name und Email</a:t>
            </a:r>
          </a:p>
        </p:txBody>
      </p:sp>
      <p:sp>
        <p:nvSpPr>
          <p:cNvPr id="70" name="Titel 1">
            <a:extLst>
              <a:ext uri="{FF2B5EF4-FFF2-40B4-BE49-F238E27FC236}">
                <a16:creationId xmlns:a16="http://schemas.microsoft.com/office/drawing/2014/main" id="{C0F5DB90-8F35-B345-9CE8-B0F24E2DE844}"/>
              </a:ext>
            </a:extLst>
          </p:cNvPr>
          <p:cNvSpPr txBox="1">
            <a:spLocks/>
          </p:cNvSpPr>
          <p:nvPr/>
        </p:nvSpPr>
        <p:spPr bwMode="auto">
          <a:xfrm>
            <a:off x="8588611" y="1886864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beidseitige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Kommunikation</a:t>
            </a:r>
          </a:p>
        </p:txBody>
      </p:sp>
      <p:sp>
        <p:nvSpPr>
          <p:cNvPr id="71" name="Titel 1">
            <a:extLst>
              <a:ext uri="{FF2B5EF4-FFF2-40B4-BE49-F238E27FC236}">
                <a16:creationId xmlns:a16="http://schemas.microsoft.com/office/drawing/2014/main" id="{99514AFF-8B35-634F-B9E6-9E88E0A3DCBA}"/>
              </a:ext>
            </a:extLst>
          </p:cNvPr>
          <p:cNvSpPr txBox="1">
            <a:spLocks/>
          </p:cNvSpPr>
          <p:nvPr/>
        </p:nvSpPr>
        <p:spPr bwMode="auto">
          <a:xfrm>
            <a:off x="4859450" y="2200949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getrackt</a:t>
            </a:r>
            <a:r>
              <a:rPr lang="de-DE" sz="900" b="0" kern="0" dirty="0">
                <a:solidFill>
                  <a:srgbClr val="282828"/>
                </a:solidFill>
              </a:rPr>
              <a:t>,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anonym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A406C74D-C2D7-1B49-9E10-414D120614C5}"/>
              </a:ext>
            </a:extLst>
          </p:cNvPr>
          <p:cNvSpPr txBox="1">
            <a:spLocks/>
          </p:cNvSpPr>
          <p:nvPr/>
        </p:nvSpPr>
        <p:spPr bwMode="auto">
          <a:xfrm>
            <a:off x="2967039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motivieren 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zu bleiben</a:t>
            </a:r>
          </a:p>
        </p:txBody>
      </p:sp>
      <p:sp>
        <p:nvSpPr>
          <p:cNvPr id="73" name="Titel 1">
            <a:extLst>
              <a:ext uri="{FF2B5EF4-FFF2-40B4-BE49-F238E27FC236}">
                <a16:creationId xmlns:a16="http://schemas.microsoft.com/office/drawing/2014/main" id="{CFA1CB68-795B-814A-941E-D2A633693B54}"/>
              </a:ext>
            </a:extLst>
          </p:cNvPr>
          <p:cNvSpPr txBox="1">
            <a:spLocks/>
          </p:cNvSpPr>
          <p:nvPr/>
        </p:nvSpPr>
        <p:spPr bwMode="auto">
          <a:xfrm>
            <a:off x="2967039" y="382090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Interesse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erhöhen</a:t>
            </a:r>
          </a:p>
        </p:txBody>
      </p:sp>
      <p:sp>
        <p:nvSpPr>
          <p:cNvPr id="74" name="Titel 1">
            <a:extLst>
              <a:ext uri="{FF2B5EF4-FFF2-40B4-BE49-F238E27FC236}">
                <a16:creationId xmlns:a16="http://schemas.microsoft.com/office/drawing/2014/main" id="{25F2CED6-B4CC-4F4F-937C-26B2074DDC38}"/>
              </a:ext>
            </a:extLst>
          </p:cNvPr>
          <p:cNvSpPr txBox="1">
            <a:spLocks/>
          </p:cNvSpPr>
          <p:nvPr/>
        </p:nvSpPr>
        <p:spPr bwMode="auto">
          <a:xfrm>
            <a:off x="4859450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Identität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erfahren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B92D6183-0D7D-A849-B074-55EEAC5DF1C8}"/>
              </a:ext>
            </a:extLst>
          </p:cNvPr>
          <p:cNvSpPr txBox="1">
            <a:spLocks/>
          </p:cNvSpPr>
          <p:nvPr/>
        </p:nvSpPr>
        <p:spPr bwMode="auto">
          <a:xfrm>
            <a:off x="6758875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Bedarf 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wahrnehmen</a:t>
            </a:r>
          </a:p>
        </p:txBody>
      </p:sp>
      <p:sp>
        <p:nvSpPr>
          <p:cNvPr id="76" name="Titel 1">
            <a:extLst>
              <a:ext uri="{FF2B5EF4-FFF2-40B4-BE49-F238E27FC236}">
                <a16:creationId xmlns:a16="http://schemas.microsoft.com/office/drawing/2014/main" id="{794EE852-49D0-DF47-97A2-47416C73BBB6}"/>
              </a:ext>
            </a:extLst>
          </p:cNvPr>
          <p:cNvSpPr txBox="1">
            <a:spLocks/>
          </p:cNvSpPr>
          <p:nvPr/>
        </p:nvSpPr>
        <p:spPr bwMode="auto">
          <a:xfrm>
            <a:off x="6758875" y="382090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Opportunity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schaffen</a:t>
            </a:r>
          </a:p>
        </p:txBody>
      </p:sp>
      <p:sp>
        <p:nvSpPr>
          <p:cNvPr id="77" name="Titel 1">
            <a:extLst>
              <a:ext uri="{FF2B5EF4-FFF2-40B4-BE49-F238E27FC236}">
                <a16:creationId xmlns:a16="http://schemas.microsoft.com/office/drawing/2014/main" id="{2236A27E-4D78-644F-9604-C8322438BC40}"/>
              </a:ext>
            </a:extLst>
          </p:cNvPr>
          <p:cNvSpPr txBox="1">
            <a:spLocks/>
          </p:cNvSpPr>
          <p:nvPr/>
        </p:nvSpPr>
        <p:spPr bwMode="auto">
          <a:xfrm>
            <a:off x="8588611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Bedürfnis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konkretisieren</a:t>
            </a:r>
          </a:p>
        </p:txBody>
      </p:sp>
      <p:sp>
        <p:nvSpPr>
          <p:cNvPr id="78" name="Titel 1">
            <a:extLst>
              <a:ext uri="{FF2B5EF4-FFF2-40B4-BE49-F238E27FC236}">
                <a16:creationId xmlns:a16="http://schemas.microsoft.com/office/drawing/2014/main" id="{9F8AFF62-97BF-E440-B937-E0EC4C4DF4CE}"/>
              </a:ext>
            </a:extLst>
          </p:cNvPr>
          <p:cNvSpPr txBox="1">
            <a:spLocks/>
          </p:cNvSpPr>
          <p:nvPr/>
        </p:nvSpPr>
        <p:spPr bwMode="auto">
          <a:xfrm>
            <a:off x="8588611" y="382090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79" name="Titel 1">
            <a:extLst>
              <a:ext uri="{FF2B5EF4-FFF2-40B4-BE49-F238E27FC236}">
                <a16:creationId xmlns:a16="http://schemas.microsoft.com/office/drawing/2014/main" id="{008F6E2C-CE01-814C-9891-84596AED46DA}"/>
              </a:ext>
            </a:extLst>
          </p:cNvPr>
          <p:cNvSpPr txBox="1">
            <a:spLocks/>
          </p:cNvSpPr>
          <p:nvPr/>
        </p:nvSpPr>
        <p:spPr bwMode="auto">
          <a:xfrm>
            <a:off x="10392198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Bedarf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ausbauen</a:t>
            </a:r>
          </a:p>
        </p:txBody>
      </p:sp>
      <p:sp>
        <p:nvSpPr>
          <p:cNvPr id="80" name="Titel 1">
            <a:extLst>
              <a:ext uri="{FF2B5EF4-FFF2-40B4-BE49-F238E27FC236}">
                <a16:creationId xmlns:a16="http://schemas.microsoft.com/office/drawing/2014/main" id="{B0D739A2-B122-5248-B2EF-3F631C35EBAE}"/>
              </a:ext>
            </a:extLst>
          </p:cNvPr>
          <p:cNvSpPr txBox="1">
            <a:spLocks/>
          </p:cNvSpPr>
          <p:nvPr/>
        </p:nvSpPr>
        <p:spPr bwMode="auto">
          <a:xfrm>
            <a:off x="10392198" y="382090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Kundenbindung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4B43A2E1-B6DF-7348-9776-5A998CC0DAEC}"/>
              </a:ext>
            </a:extLst>
          </p:cNvPr>
          <p:cNvSpPr txBox="1">
            <a:spLocks/>
          </p:cNvSpPr>
          <p:nvPr/>
        </p:nvSpPr>
        <p:spPr bwMode="auto">
          <a:xfrm>
            <a:off x="2967039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sauberes </a:t>
            </a:r>
            <a:r>
              <a:rPr lang="de-DE" sz="900" b="0" kern="0" dirty="0" err="1">
                <a:solidFill>
                  <a:srgbClr val="282828"/>
                </a:solidFill>
              </a:rPr>
              <a:t>Targeting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(Persona)</a:t>
            </a:r>
          </a:p>
        </p:txBody>
      </p:sp>
      <p:sp>
        <p:nvSpPr>
          <p:cNvPr id="82" name="Titel 1">
            <a:extLst>
              <a:ext uri="{FF2B5EF4-FFF2-40B4-BE49-F238E27FC236}">
                <a16:creationId xmlns:a16="http://schemas.microsoft.com/office/drawing/2014/main" id="{E4D928EF-7B58-2A40-8C61-20D2AC798A2D}"/>
              </a:ext>
            </a:extLst>
          </p:cNvPr>
          <p:cNvSpPr txBox="1">
            <a:spLocks/>
          </p:cNvSpPr>
          <p:nvPr/>
        </p:nvSpPr>
        <p:spPr bwMode="auto">
          <a:xfrm>
            <a:off x="4859450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Content Upgrade</a:t>
            </a:r>
          </a:p>
        </p:txBody>
      </p:sp>
      <p:sp>
        <p:nvSpPr>
          <p:cNvPr id="83" name="Titel 1">
            <a:extLst>
              <a:ext uri="{FF2B5EF4-FFF2-40B4-BE49-F238E27FC236}">
                <a16:creationId xmlns:a16="http://schemas.microsoft.com/office/drawing/2014/main" id="{384CB546-5DDF-F54D-94C9-3E4338C91534}"/>
              </a:ext>
            </a:extLst>
          </p:cNvPr>
          <p:cNvSpPr txBox="1">
            <a:spLocks/>
          </p:cNvSpPr>
          <p:nvPr/>
        </p:nvSpPr>
        <p:spPr bwMode="auto">
          <a:xfrm>
            <a:off x="6758875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Content und </a:t>
            </a:r>
            <a:r>
              <a:rPr lang="de-DE" sz="900" b="0" kern="0" dirty="0" err="1">
                <a:solidFill>
                  <a:srgbClr val="282828"/>
                </a:solidFill>
              </a:rPr>
              <a:t>Offerings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E2C6C7F6-3017-614B-BEB9-960FB0AF793C}"/>
              </a:ext>
            </a:extLst>
          </p:cNvPr>
          <p:cNvSpPr txBox="1">
            <a:spLocks/>
          </p:cNvSpPr>
          <p:nvPr/>
        </p:nvSpPr>
        <p:spPr bwMode="auto">
          <a:xfrm>
            <a:off x="8588611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durch den Verkaufs-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Prozess führen</a:t>
            </a:r>
          </a:p>
        </p:txBody>
      </p:sp>
      <p:sp>
        <p:nvSpPr>
          <p:cNvPr id="85" name="Titel 1">
            <a:extLst>
              <a:ext uri="{FF2B5EF4-FFF2-40B4-BE49-F238E27FC236}">
                <a16:creationId xmlns:a16="http://schemas.microsoft.com/office/drawing/2014/main" id="{AF595D45-6631-5E4A-AADA-FAD3F5F35128}"/>
              </a:ext>
            </a:extLst>
          </p:cNvPr>
          <p:cNvSpPr txBox="1">
            <a:spLocks/>
          </p:cNvSpPr>
          <p:nvPr/>
        </p:nvSpPr>
        <p:spPr bwMode="auto">
          <a:xfrm>
            <a:off x="10392198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Versprechen einhalten</a:t>
            </a:r>
          </a:p>
        </p:txBody>
      </p:sp>
      <p:sp>
        <p:nvSpPr>
          <p:cNvPr id="86" name="Titel 1">
            <a:extLst>
              <a:ext uri="{FF2B5EF4-FFF2-40B4-BE49-F238E27FC236}">
                <a16:creationId xmlns:a16="http://schemas.microsoft.com/office/drawing/2014/main" id="{92238D09-398D-5C4E-B5B8-C648D3BACEC7}"/>
              </a:ext>
            </a:extLst>
          </p:cNvPr>
          <p:cNvSpPr txBox="1">
            <a:spLocks/>
          </p:cNvSpPr>
          <p:nvPr/>
        </p:nvSpPr>
        <p:spPr bwMode="auto">
          <a:xfrm>
            <a:off x="2967039" y="5570200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Cooky</a:t>
            </a:r>
            <a:r>
              <a:rPr lang="de-DE" sz="900" b="0" kern="0" dirty="0">
                <a:solidFill>
                  <a:srgbClr val="282828"/>
                </a:solidFill>
              </a:rPr>
              <a:t> platzieren</a:t>
            </a:r>
          </a:p>
        </p:txBody>
      </p:sp>
      <p:sp>
        <p:nvSpPr>
          <p:cNvPr id="87" name="Titel 1">
            <a:extLst>
              <a:ext uri="{FF2B5EF4-FFF2-40B4-BE49-F238E27FC236}">
                <a16:creationId xmlns:a16="http://schemas.microsoft.com/office/drawing/2014/main" id="{30A9F13D-C228-934C-9AD9-50503EA0D0E8}"/>
              </a:ext>
            </a:extLst>
          </p:cNvPr>
          <p:cNvSpPr txBox="1">
            <a:spLocks/>
          </p:cNvSpPr>
          <p:nvPr/>
        </p:nvSpPr>
        <p:spPr bwMode="auto">
          <a:xfrm>
            <a:off x="4859450" y="545092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qualifizierter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Content</a:t>
            </a:r>
          </a:p>
        </p:txBody>
      </p:sp>
      <p:sp>
        <p:nvSpPr>
          <p:cNvPr id="88" name="Titel 1">
            <a:extLst>
              <a:ext uri="{FF2B5EF4-FFF2-40B4-BE49-F238E27FC236}">
                <a16:creationId xmlns:a16="http://schemas.microsoft.com/office/drawing/2014/main" id="{936F4010-63CB-5147-8774-C846849477AD}"/>
              </a:ext>
            </a:extLst>
          </p:cNvPr>
          <p:cNvSpPr txBox="1">
            <a:spLocks/>
          </p:cNvSpPr>
          <p:nvPr/>
        </p:nvSpPr>
        <p:spPr bwMode="auto">
          <a:xfrm>
            <a:off x="6758875" y="545092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Campaigning</a:t>
            </a:r>
            <a:r>
              <a:rPr lang="de-DE" sz="900" b="0" kern="0" dirty="0">
                <a:solidFill>
                  <a:srgbClr val="282828"/>
                </a:solidFill>
              </a:rPr>
              <a:t>,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z.B. Newsletter</a:t>
            </a:r>
          </a:p>
        </p:txBody>
      </p:sp>
      <p:sp>
        <p:nvSpPr>
          <p:cNvPr id="89" name="Titel 1">
            <a:extLst>
              <a:ext uri="{FF2B5EF4-FFF2-40B4-BE49-F238E27FC236}">
                <a16:creationId xmlns:a16="http://schemas.microsoft.com/office/drawing/2014/main" id="{9ACEDC5F-5302-7844-A3FA-4D4771B7A6F5}"/>
              </a:ext>
            </a:extLst>
          </p:cNvPr>
          <p:cNvSpPr txBox="1">
            <a:spLocks/>
          </p:cNvSpPr>
          <p:nvPr/>
        </p:nvSpPr>
        <p:spPr bwMode="auto">
          <a:xfrm>
            <a:off x="8588611" y="5570200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Bedarfsermittlung</a:t>
            </a:r>
          </a:p>
        </p:txBody>
      </p:sp>
      <p:sp>
        <p:nvSpPr>
          <p:cNvPr id="90" name="Titel 1">
            <a:extLst>
              <a:ext uri="{FF2B5EF4-FFF2-40B4-BE49-F238E27FC236}">
                <a16:creationId xmlns:a16="http://schemas.microsoft.com/office/drawing/2014/main" id="{B4DA29A9-91E1-3A42-A0ED-B0959908EDBF}"/>
              </a:ext>
            </a:extLst>
          </p:cNvPr>
          <p:cNvSpPr txBox="1">
            <a:spLocks/>
          </p:cNvSpPr>
          <p:nvPr/>
        </p:nvSpPr>
        <p:spPr bwMode="auto">
          <a:xfrm>
            <a:off x="10392198" y="545092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Erwartungen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übertreffen</a:t>
            </a:r>
          </a:p>
        </p:txBody>
      </p:sp>
      <p:sp>
        <p:nvSpPr>
          <p:cNvPr id="91" name="Titel 1">
            <a:extLst>
              <a:ext uri="{FF2B5EF4-FFF2-40B4-BE49-F238E27FC236}">
                <a16:creationId xmlns:a16="http://schemas.microsoft.com/office/drawing/2014/main" id="{791EFC90-D830-784C-9856-40F872271381}"/>
              </a:ext>
            </a:extLst>
          </p:cNvPr>
          <p:cNvSpPr txBox="1">
            <a:spLocks/>
          </p:cNvSpPr>
          <p:nvPr/>
        </p:nvSpPr>
        <p:spPr bwMode="auto">
          <a:xfrm>
            <a:off x="2967039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Benutzerführung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C57AF20C-E692-1147-8808-BAEF99870CF8}"/>
              </a:ext>
            </a:extLst>
          </p:cNvPr>
          <p:cNvSpPr txBox="1">
            <a:spLocks/>
          </p:cNvSpPr>
          <p:nvPr/>
        </p:nvSpPr>
        <p:spPr bwMode="auto">
          <a:xfrm>
            <a:off x="4859450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Benutzerführung</a:t>
            </a:r>
          </a:p>
        </p:txBody>
      </p:sp>
      <p:sp>
        <p:nvSpPr>
          <p:cNvPr id="93" name="Titel 1">
            <a:extLst>
              <a:ext uri="{FF2B5EF4-FFF2-40B4-BE49-F238E27FC236}">
                <a16:creationId xmlns:a16="http://schemas.microsoft.com/office/drawing/2014/main" id="{E758360D-F1EA-214D-BD14-41378D7CD5DA}"/>
              </a:ext>
            </a:extLst>
          </p:cNvPr>
          <p:cNvSpPr txBox="1">
            <a:spLocks/>
          </p:cNvSpPr>
          <p:nvPr/>
        </p:nvSpPr>
        <p:spPr bwMode="auto">
          <a:xfrm>
            <a:off x="6758875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Interaktion starten,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z.B. Surveys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412749FD-4B88-7946-B532-9F184A92E4BF}"/>
              </a:ext>
            </a:extLst>
          </p:cNvPr>
          <p:cNvSpPr txBox="1">
            <a:spLocks/>
          </p:cNvSpPr>
          <p:nvPr/>
        </p:nvSpPr>
        <p:spPr bwMode="auto">
          <a:xfrm>
            <a:off x="8588611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persönliche Mails</a:t>
            </a:r>
          </a:p>
        </p:txBody>
      </p:sp>
      <p:sp>
        <p:nvSpPr>
          <p:cNvPr id="95" name="Titel 1">
            <a:extLst>
              <a:ext uri="{FF2B5EF4-FFF2-40B4-BE49-F238E27FC236}">
                <a16:creationId xmlns:a16="http://schemas.microsoft.com/office/drawing/2014/main" id="{4E4F96B4-784E-DD46-886F-82B7406762AE}"/>
              </a:ext>
            </a:extLst>
          </p:cNvPr>
          <p:cNvSpPr txBox="1">
            <a:spLocks/>
          </p:cNvSpPr>
          <p:nvPr/>
        </p:nvSpPr>
        <p:spPr bwMode="auto">
          <a:xfrm>
            <a:off x="10392198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zuhören und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anbieten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624964F5-B014-0440-8C25-D3CE78D5C747}"/>
              </a:ext>
            </a:extLst>
          </p:cNvPr>
          <p:cNvSpPr txBox="1">
            <a:spLocks/>
          </p:cNvSpPr>
          <p:nvPr/>
        </p:nvSpPr>
        <p:spPr bwMode="auto">
          <a:xfrm>
            <a:off x="2967039" y="623015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Interface Design</a:t>
            </a:r>
          </a:p>
        </p:txBody>
      </p:sp>
      <p:sp>
        <p:nvSpPr>
          <p:cNvPr id="97" name="Titel 1">
            <a:extLst>
              <a:ext uri="{FF2B5EF4-FFF2-40B4-BE49-F238E27FC236}">
                <a16:creationId xmlns:a16="http://schemas.microsoft.com/office/drawing/2014/main" id="{F720AC01-C5E4-2E43-8671-7633BE96CC55}"/>
              </a:ext>
            </a:extLst>
          </p:cNvPr>
          <p:cNvSpPr txBox="1">
            <a:spLocks/>
          </p:cNvSpPr>
          <p:nvPr/>
        </p:nvSpPr>
        <p:spPr bwMode="auto">
          <a:xfrm>
            <a:off x="4859450" y="623015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Interface Design</a:t>
            </a:r>
          </a:p>
        </p:txBody>
      </p:sp>
      <p:sp>
        <p:nvSpPr>
          <p:cNvPr id="98" name="Titel 1">
            <a:extLst>
              <a:ext uri="{FF2B5EF4-FFF2-40B4-BE49-F238E27FC236}">
                <a16:creationId xmlns:a16="http://schemas.microsoft.com/office/drawing/2014/main" id="{383D25F8-F3EC-DC4C-A492-4B2A6AAB14DC}"/>
              </a:ext>
            </a:extLst>
          </p:cNvPr>
          <p:cNvSpPr txBox="1">
            <a:spLocks/>
          </p:cNvSpPr>
          <p:nvPr/>
        </p:nvSpPr>
        <p:spPr bwMode="auto">
          <a:xfrm>
            <a:off x="8588611" y="623015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Telefon / Treffen</a:t>
            </a:r>
          </a:p>
        </p:txBody>
      </p:sp>
      <p:pic>
        <p:nvPicPr>
          <p:cNvPr id="99" name="Grafik 98">
            <a:extLst>
              <a:ext uri="{FF2B5EF4-FFF2-40B4-BE49-F238E27FC236}">
                <a16:creationId xmlns:a16="http://schemas.microsoft.com/office/drawing/2014/main" id="{367D2FFD-9E4B-C141-8611-2CDC56748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" y="3956722"/>
            <a:ext cx="1916265" cy="623616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FBE9A82B-0A8D-2145-812A-AFE2A3157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101" name="Titel 1">
            <a:extLst>
              <a:ext uri="{FF2B5EF4-FFF2-40B4-BE49-F238E27FC236}">
                <a16:creationId xmlns:a16="http://schemas.microsoft.com/office/drawing/2014/main" id="{34B027C1-0BD8-B646-9967-3529007139BC}"/>
              </a:ext>
            </a:extLst>
          </p:cNvPr>
          <p:cNvSpPr txBox="1">
            <a:spLocks/>
          </p:cNvSpPr>
          <p:nvPr/>
        </p:nvSpPr>
        <p:spPr bwMode="auto">
          <a:xfrm>
            <a:off x="687675" y="6064421"/>
            <a:ext cx="1415445" cy="31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</a:rPr>
              <a:t> 2020</a:t>
            </a:r>
            <a:endParaRPr lang="de-DE" sz="1000" kern="0" dirty="0">
              <a:solidFill>
                <a:srgbClr val="282828"/>
              </a:solidFill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2614B25B-7E26-9A4B-A9DD-1A0B76C1A11F}"/>
              </a:ext>
            </a:extLst>
          </p:cNvPr>
          <p:cNvSpPr/>
          <p:nvPr/>
        </p:nvSpPr>
        <p:spPr bwMode="auto">
          <a:xfrm>
            <a:off x="2353586" y="0"/>
            <a:ext cx="9840001" cy="247383"/>
          </a:xfrm>
          <a:prstGeom prst="rect">
            <a:avLst/>
          </a:prstGeom>
          <a:gradFill>
            <a:gsLst>
              <a:gs pos="0">
                <a:srgbClr val="3C61C5"/>
              </a:gs>
              <a:gs pos="92000">
                <a:srgbClr val="121C64"/>
              </a:gs>
            </a:gsLst>
            <a:lin ang="0" scaled="0"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3" name="Gerade Verbindung 102">
            <a:extLst>
              <a:ext uri="{FF2B5EF4-FFF2-40B4-BE49-F238E27FC236}">
                <a16:creationId xmlns:a16="http://schemas.microsoft.com/office/drawing/2014/main" id="{908BE4E8-7BAE-3D44-B487-B086B73444AD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27221"/>
            <a:ext cx="856554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chemeClr val="bg1"/>
            </a:solidFill>
            <a:prstDash val="solid"/>
            <a:round/>
            <a:headEnd type="oval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>
            <a:extLst>
              <a:ext uri="{FF2B5EF4-FFF2-40B4-BE49-F238E27FC236}">
                <a16:creationId xmlns:a16="http://schemas.microsoft.com/office/drawing/2014/main" id="{B6ED7D35-3F57-1D4C-965C-2EB9101A4343}"/>
              </a:ext>
            </a:extLst>
          </p:cNvPr>
          <p:cNvCxnSpPr>
            <a:cxnSpLocks/>
          </p:cNvCxnSpPr>
          <p:nvPr/>
        </p:nvCxnSpPr>
        <p:spPr bwMode="auto">
          <a:xfrm>
            <a:off x="942923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>
            <a:extLst>
              <a:ext uri="{FF2B5EF4-FFF2-40B4-BE49-F238E27FC236}">
                <a16:creationId xmlns:a16="http://schemas.microsoft.com/office/drawing/2014/main" id="{ADC6B7ED-1DFB-044B-BB32-92BBA091E8D0}"/>
              </a:ext>
            </a:extLst>
          </p:cNvPr>
          <p:cNvCxnSpPr>
            <a:cxnSpLocks/>
          </p:cNvCxnSpPr>
          <p:nvPr/>
        </p:nvCxnSpPr>
        <p:spPr bwMode="auto">
          <a:xfrm>
            <a:off x="1364186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>
            <a:extLst>
              <a:ext uri="{FF2B5EF4-FFF2-40B4-BE49-F238E27FC236}">
                <a16:creationId xmlns:a16="http://schemas.microsoft.com/office/drawing/2014/main" id="{701E80E3-E442-D046-A65F-ABBEFB7557A1}"/>
              </a:ext>
            </a:extLst>
          </p:cNvPr>
          <p:cNvCxnSpPr>
            <a:cxnSpLocks/>
          </p:cNvCxnSpPr>
          <p:nvPr/>
        </p:nvCxnSpPr>
        <p:spPr bwMode="auto">
          <a:xfrm>
            <a:off x="1759616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99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>
            <a:extLst>
              <a:ext uri="{FF2B5EF4-FFF2-40B4-BE49-F238E27FC236}">
                <a16:creationId xmlns:a16="http://schemas.microsoft.com/office/drawing/2014/main" id="{5DCC6B30-1C3E-0549-AB65-43682E1ED0FB}"/>
              </a:ext>
            </a:extLst>
          </p:cNvPr>
          <p:cNvCxnSpPr>
            <a:cxnSpLocks/>
          </p:cNvCxnSpPr>
          <p:nvPr/>
        </p:nvCxnSpPr>
        <p:spPr bwMode="auto">
          <a:xfrm>
            <a:off x="418135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itel 1">
            <a:extLst>
              <a:ext uri="{FF2B5EF4-FFF2-40B4-BE49-F238E27FC236}">
                <a16:creationId xmlns:a16="http://schemas.microsoft.com/office/drawing/2014/main" id="{6F3D26FF-AC98-0241-910F-64BECF1CD3C9}"/>
              </a:ext>
            </a:extLst>
          </p:cNvPr>
          <p:cNvSpPr txBox="1">
            <a:spLocks/>
          </p:cNvSpPr>
          <p:nvPr/>
        </p:nvSpPr>
        <p:spPr bwMode="auto">
          <a:xfrm>
            <a:off x="410695" y="4974752"/>
            <a:ext cx="392387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 err="1">
                <a:solidFill>
                  <a:srgbClr val="282828"/>
                </a:solidFill>
              </a:rPr>
              <a:t>Visitor</a:t>
            </a:r>
            <a:endParaRPr lang="de-DE" sz="500" b="0" kern="0" dirty="0">
              <a:solidFill>
                <a:srgbClr val="282828"/>
              </a:solidFill>
            </a:endParaRPr>
          </a:p>
          <a:p>
            <a:pPr>
              <a:lnSpc>
                <a:spcPts val="800"/>
              </a:lnSpc>
            </a:pPr>
            <a:r>
              <a:rPr lang="de-DE" sz="500" b="0" kern="0" dirty="0">
                <a:solidFill>
                  <a:srgbClr val="282828"/>
                </a:solidFill>
              </a:rPr>
              <a:t>Potential</a:t>
            </a:r>
          </a:p>
        </p:txBody>
      </p:sp>
      <p:sp>
        <p:nvSpPr>
          <p:cNvPr id="123" name="Titel 1">
            <a:extLst>
              <a:ext uri="{FF2B5EF4-FFF2-40B4-BE49-F238E27FC236}">
                <a16:creationId xmlns:a16="http://schemas.microsoft.com/office/drawing/2014/main" id="{3B18D9D1-5957-1648-9D84-05BC8FF1A191}"/>
              </a:ext>
            </a:extLst>
          </p:cNvPr>
          <p:cNvSpPr txBox="1">
            <a:spLocks/>
          </p:cNvSpPr>
          <p:nvPr/>
        </p:nvSpPr>
        <p:spPr bwMode="auto">
          <a:xfrm>
            <a:off x="935483" y="4974752"/>
            <a:ext cx="246490" cy="2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>
                <a:solidFill>
                  <a:srgbClr val="282828"/>
                </a:solidFill>
              </a:rPr>
              <a:t>Lead</a:t>
            </a:r>
          </a:p>
        </p:txBody>
      </p:sp>
      <p:sp>
        <p:nvSpPr>
          <p:cNvPr id="124" name="Titel 1">
            <a:extLst>
              <a:ext uri="{FF2B5EF4-FFF2-40B4-BE49-F238E27FC236}">
                <a16:creationId xmlns:a16="http://schemas.microsoft.com/office/drawing/2014/main" id="{07DBCD63-09C3-E045-A7A1-58B9AC58A2D1}"/>
              </a:ext>
            </a:extLst>
          </p:cNvPr>
          <p:cNvSpPr txBox="1">
            <a:spLocks/>
          </p:cNvSpPr>
          <p:nvPr/>
        </p:nvSpPr>
        <p:spPr bwMode="auto">
          <a:xfrm>
            <a:off x="1354345" y="4974752"/>
            <a:ext cx="378861" cy="3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 err="1">
                <a:solidFill>
                  <a:srgbClr val="282828"/>
                </a:solidFill>
              </a:rPr>
              <a:t>Prospect</a:t>
            </a:r>
            <a:endParaRPr lang="de-DE" sz="500" b="0" kern="0" dirty="0">
              <a:solidFill>
                <a:srgbClr val="282828"/>
              </a:solidFill>
            </a:endParaRPr>
          </a:p>
        </p:txBody>
      </p:sp>
      <p:sp>
        <p:nvSpPr>
          <p:cNvPr id="125" name="Titel 1">
            <a:extLst>
              <a:ext uri="{FF2B5EF4-FFF2-40B4-BE49-F238E27FC236}">
                <a16:creationId xmlns:a16="http://schemas.microsoft.com/office/drawing/2014/main" id="{23A5B080-F442-934C-AC34-0214E137FBAB}"/>
              </a:ext>
            </a:extLst>
          </p:cNvPr>
          <p:cNvSpPr txBox="1">
            <a:spLocks/>
          </p:cNvSpPr>
          <p:nvPr/>
        </p:nvSpPr>
        <p:spPr bwMode="auto">
          <a:xfrm>
            <a:off x="1746649" y="4974752"/>
            <a:ext cx="378861" cy="3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>
                <a:solidFill>
                  <a:srgbClr val="282828"/>
                </a:solidFill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412680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C8D0E7-F229-114D-B0F0-7332CF93799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8E824CDB-E6A3-C347-BCFD-BF9538A699A6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0DDF08CB-1CCD-F148-B2D6-405CFB8F9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B7B9AFB-7A09-2147-869D-62E53F3BFB96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038673F-F26A-1141-873C-05744D77D4FE}"/>
              </a:ext>
            </a:extLst>
          </p:cNvPr>
          <p:cNvSpPr txBox="1">
            <a:spLocks/>
          </p:cNvSpPr>
          <p:nvPr/>
        </p:nvSpPr>
        <p:spPr bwMode="auto">
          <a:xfrm>
            <a:off x="332075" y="2841819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New </a:t>
            </a:r>
            <a:r>
              <a:rPr lang="de-DE" sz="1400" b="0" kern="0" dirty="0" err="1">
                <a:solidFill>
                  <a:srgbClr val="282828"/>
                </a:solidFill>
              </a:rPr>
              <a:t>customer</a:t>
            </a:r>
            <a:r>
              <a:rPr lang="de-DE" sz="1400" b="0" kern="0" dirty="0">
                <a:solidFill>
                  <a:srgbClr val="282828"/>
                </a:solidFill>
              </a:rPr>
              <a:t> </a:t>
            </a:r>
            <a:r>
              <a:rPr lang="de-DE" sz="1400" b="0" kern="0" dirty="0" err="1">
                <a:solidFill>
                  <a:srgbClr val="282828"/>
                </a:solidFill>
              </a:rPr>
              <a:t>acquisition</a:t>
            </a:r>
            <a:endParaRPr lang="de-DE" sz="1400" b="0" kern="0" dirty="0">
              <a:solidFill>
                <a:srgbClr val="282828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</a:t>
            </a:r>
            <a:r>
              <a:rPr lang="de-DE" sz="1400" kern="0" dirty="0" err="1">
                <a:solidFill>
                  <a:srgbClr val="282828"/>
                </a:solidFill>
              </a:rPr>
              <a:t>Roles</a:t>
            </a:r>
            <a:endParaRPr lang="de-DE" sz="1400" kern="0" dirty="0">
              <a:solidFill>
                <a:srgbClr val="282828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823769A-402F-4749-968A-AC6DECB18834}"/>
              </a:ext>
            </a:extLst>
          </p:cNvPr>
          <p:cNvSpPr txBox="1">
            <a:spLocks/>
          </p:cNvSpPr>
          <p:nvPr/>
        </p:nvSpPr>
        <p:spPr bwMode="auto">
          <a:xfrm>
            <a:off x="332075" y="2605443"/>
            <a:ext cx="1237645" cy="2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600" b="0" kern="0" dirty="0">
                <a:solidFill>
                  <a:srgbClr val="3D63C8"/>
                </a:solidFill>
                <a:latin typeface="Akkurat" panose="02000503030000020004" pitchFamily="2" charset="0"/>
              </a:rPr>
              <a:t>02</a:t>
            </a:r>
            <a:endParaRPr lang="de-DE" sz="600" kern="0" dirty="0">
              <a:solidFill>
                <a:srgbClr val="3D63C8"/>
              </a:solidFill>
              <a:latin typeface="Akkurat" panose="02000503030000020004" pitchFamily="2" charset="0"/>
            </a:endParaRP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E5F12251-2335-9845-ABC8-172262B73DC0}"/>
              </a:ext>
            </a:extLst>
          </p:cNvPr>
          <p:cNvSpPr txBox="1">
            <a:spLocks/>
          </p:cNvSpPr>
          <p:nvPr/>
        </p:nvSpPr>
        <p:spPr bwMode="auto">
          <a:xfrm>
            <a:off x="2967039" y="540238"/>
            <a:ext cx="1887649" cy="3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282828"/>
                </a:solidFill>
              </a:rPr>
              <a:t>Customer </a:t>
            </a:r>
            <a:r>
              <a:rPr lang="de-DE" sz="1050" kern="0" dirty="0" err="1">
                <a:solidFill>
                  <a:srgbClr val="282828"/>
                </a:solidFill>
              </a:rPr>
              <a:t>Characteristics</a:t>
            </a:r>
            <a:endParaRPr lang="de-DE" sz="1050" kern="0" dirty="0">
              <a:solidFill>
                <a:srgbClr val="282828"/>
              </a:solidFill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96C03E4F-60ED-6B45-8B18-B244DED1571E}"/>
              </a:ext>
            </a:extLst>
          </p:cNvPr>
          <p:cNvSpPr txBox="1">
            <a:spLocks/>
          </p:cNvSpPr>
          <p:nvPr/>
        </p:nvSpPr>
        <p:spPr bwMode="auto">
          <a:xfrm>
            <a:off x="2967039" y="2692214"/>
            <a:ext cx="1266824" cy="32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282828"/>
                </a:solidFill>
              </a:rPr>
              <a:t>Objective</a:t>
            </a:r>
            <a:endParaRPr lang="de-DE" sz="1050" kern="0" dirty="0">
              <a:solidFill>
                <a:srgbClr val="282828"/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5014F81A-67A0-EE47-A3BF-168BECF416E3}"/>
              </a:ext>
            </a:extLst>
          </p:cNvPr>
          <p:cNvSpPr txBox="1">
            <a:spLocks/>
          </p:cNvSpPr>
          <p:nvPr/>
        </p:nvSpPr>
        <p:spPr bwMode="auto">
          <a:xfrm>
            <a:off x="2967039" y="4462608"/>
            <a:ext cx="2000249" cy="4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kern="0" dirty="0">
                <a:solidFill>
                  <a:srgbClr val="282828"/>
                </a:solidFill>
              </a:rPr>
              <a:t>Options </a:t>
            </a:r>
            <a:r>
              <a:rPr lang="de-DE" sz="1050" kern="0" dirty="0" err="1">
                <a:solidFill>
                  <a:srgbClr val="282828"/>
                </a:solidFill>
              </a:rPr>
              <a:t>for</a:t>
            </a:r>
            <a:r>
              <a:rPr lang="de-DE" sz="1050" kern="0" dirty="0">
                <a:solidFill>
                  <a:srgbClr val="282828"/>
                </a:solidFill>
              </a:rPr>
              <a:t> Impact</a:t>
            </a: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6296C59-3BBD-3945-995A-C0C29E5FD4AF}"/>
              </a:ext>
            </a:extLst>
          </p:cNvPr>
          <p:cNvCxnSpPr>
            <a:cxnSpLocks/>
          </p:cNvCxnSpPr>
          <p:nvPr/>
        </p:nvCxnSpPr>
        <p:spPr bwMode="auto">
          <a:xfrm>
            <a:off x="2964411" y="902970"/>
            <a:ext cx="8915862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BCBDB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9BA08C4A-44DC-A04B-88DA-846124B9C2B9}"/>
              </a:ext>
            </a:extLst>
          </p:cNvPr>
          <p:cNvSpPr txBox="1">
            <a:spLocks/>
          </p:cNvSpPr>
          <p:nvPr/>
        </p:nvSpPr>
        <p:spPr bwMode="auto">
          <a:xfrm>
            <a:off x="2967039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Visitor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B5056509-6747-E145-958A-A9262957B131}"/>
              </a:ext>
            </a:extLst>
          </p:cNvPr>
          <p:cNvSpPr txBox="1">
            <a:spLocks/>
          </p:cNvSpPr>
          <p:nvPr/>
        </p:nvSpPr>
        <p:spPr bwMode="auto">
          <a:xfrm>
            <a:off x="4859450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BA1EC13-60ED-AD42-8FEB-87F5C67480F4}"/>
              </a:ext>
            </a:extLst>
          </p:cNvPr>
          <p:cNvSpPr txBox="1">
            <a:spLocks/>
          </p:cNvSpPr>
          <p:nvPr/>
        </p:nvSpPr>
        <p:spPr bwMode="auto">
          <a:xfrm>
            <a:off x="6758875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63EFE8E-FCC2-934D-A8B3-901277DF6847}"/>
              </a:ext>
            </a:extLst>
          </p:cNvPr>
          <p:cNvSpPr txBox="1">
            <a:spLocks/>
          </p:cNvSpPr>
          <p:nvPr/>
        </p:nvSpPr>
        <p:spPr bwMode="auto">
          <a:xfrm>
            <a:off x="8588611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Prospect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488BF9F7-F9A4-7B4E-BE89-733C9804CA7F}"/>
              </a:ext>
            </a:extLst>
          </p:cNvPr>
          <p:cNvSpPr txBox="1">
            <a:spLocks/>
          </p:cNvSpPr>
          <p:nvPr/>
        </p:nvSpPr>
        <p:spPr bwMode="auto">
          <a:xfrm>
            <a:off x="10392198" y="90724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Customer</a:t>
            </a:r>
          </a:p>
        </p:txBody>
      </p: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A68F6E29-BE73-7041-8B93-AB068113A47F}"/>
              </a:ext>
            </a:extLst>
          </p:cNvPr>
          <p:cNvCxnSpPr>
            <a:cxnSpLocks/>
          </p:cNvCxnSpPr>
          <p:nvPr/>
        </p:nvCxnSpPr>
        <p:spPr bwMode="auto">
          <a:xfrm>
            <a:off x="2964411" y="3046095"/>
            <a:ext cx="8915862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BCBDB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itel 1">
            <a:extLst>
              <a:ext uri="{FF2B5EF4-FFF2-40B4-BE49-F238E27FC236}">
                <a16:creationId xmlns:a16="http://schemas.microsoft.com/office/drawing/2014/main" id="{C9245B10-C5E4-5A4D-A9A0-D20A40A75FEB}"/>
              </a:ext>
            </a:extLst>
          </p:cNvPr>
          <p:cNvSpPr txBox="1">
            <a:spLocks/>
          </p:cNvSpPr>
          <p:nvPr/>
        </p:nvSpPr>
        <p:spPr bwMode="auto">
          <a:xfrm>
            <a:off x="2967039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Visitor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CA43B9A6-7AB4-1344-97D0-2807B9610BDE}"/>
              </a:ext>
            </a:extLst>
          </p:cNvPr>
          <p:cNvSpPr txBox="1">
            <a:spLocks/>
          </p:cNvSpPr>
          <p:nvPr/>
        </p:nvSpPr>
        <p:spPr bwMode="auto">
          <a:xfrm>
            <a:off x="4859450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D3599FA3-7131-D449-8BA5-8C82A85F7B75}"/>
              </a:ext>
            </a:extLst>
          </p:cNvPr>
          <p:cNvSpPr txBox="1">
            <a:spLocks/>
          </p:cNvSpPr>
          <p:nvPr/>
        </p:nvSpPr>
        <p:spPr bwMode="auto">
          <a:xfrm>
            <a:off x="6758875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612A629E-6ED2-ED4B-B6C7-7B70649F071A}"/>
              </a:ext>
            </a:extLst>
          </p:cNvPr>
          <p:cNvSpPr txBox="1">
            <a:spLocks/>
          </p:cNvSpPr>
          <p:nvPr/>
        </p:nvSpPr>
        <p:spPr bwMode="auto">
          <a:xfrm>
            <a:off x="8588611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Prospect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9CD9DC85-E771-2345-A2BF-83C8E66B4641}"/>
              </a:ext>
            </a:extLst>
          </p:cNvPr>
          <p:cNvSpPr txBox="1">
            <a:spLocks/>
          </p:cNvSpPr>
          <p:nvPr/>
        </p:nvSpPr>
        <p:spPr bwMode="auto">
          <a:xfrm>
            <a:off x="10392198" y="3050371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Customer</a:t>
            </a: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A0B3AEAA-18CB-8247-8FD4-E9E842AD7D2A}"/>
              </a:ext>
            </a:extLst>
          </p:cNvPr>
          <p:cNvCxnSpPr>
            <a:cxnSpLocks/>
          </p:cNvCxnSpPr>
          <p:nvPr/>
        </p:nvCxnSpPr>
        <p:spPr bwMode="auto">
          <a:xfrm>
            <a:off x="2964411" y="4782630"/>
            <a:ext cx="8915862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BCBDB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itel 1">
            <a:extLst>
              <a:ext uri="{FF2B5EF4-FFF2-40B4-BE49-F238E27FC236}">
                <a16:creationId xmlns:a16="http://schemas.microsoft.com/office/drawing/2014/main" id="{66F6D311-95B4-B94C-90C1-8EAC6C2F12A6}"/>
              </a:ext>
            </a:extLst>
          </p:cNvPr>
          <p:cNvSpPr txBox="1">
            <a:spLocks/>
          </p:cNvSpPr>
          <p:nvPr/>
        </p:nvSpPr>
        <p:spPr bwMode="auto">
          <a:xfrm>
            <a:off x="2967039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Visitor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E01A8FE8-E821-6548-9329-12AEC8454ACC}"/>
              </a:ext>
            </a:extLst>
          </p:cNvPr>
          <p:cNvSpPr txBox="1">
            <a:spLocks/>
          </p:cNvSpPr>
          <p:nvPr/>
        </p:nvSpPr>
        <p:spPr bwMode="auto">
          <a:xfrm>
            <a:off x="4859450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Potential</a:t>
            </a:r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C45ED71B-7830-0F41-9AE8-D785835D80BF}"/>
              </a:ext>
            </a:extLst>
          </p:cNvPr>
          <p:cNvSpPr txBox="1">
            <a:spLocks/>
          </p:cNvSpPr>
          <p:nvPr/>
        </p:nvSpPr>
        <p:spPr bwMode="auto">
          <a:xfrm>
            <a:off x="6758875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Lead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4C3F520-DF88-1142-9ED7-D159800A1D6F}"/>
              </a:ext>
            </a:extLst>
          </p:cNvPr>
          <p:cNvSpPr txBox="1">
            <a:spLocks/>
          </p:cNvSpPr>
          <p:nvPr/>
        </p:nvSpPr>
        <p:spPr bwMode="auto">
          <a:xfrm>
            <a:off x="8588611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 err="1">
                <a:solidFill>
                  <a:srgbClr val="3D63C8"/>
                </a:solidFill>
              </a:rPr>
              <a:t>Prospect</a:t>
            </a:r>
            <a:endParaRPr lang="de-DE" sz="1050" kern="0" dirty="0">
              <a:solidFill>
                <a:srgbClr val="3D63C8"/>
              </a:solidFill>
            </a:endParaRPr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CD4AB40E-49C8-4A45-B305-A9FC65549977}"/>
              </a:ext>
            </a:extLst>
          </p:cNvPr>
          <p:cNvSpPr txBox="1">
            <a:spLocks/>
          </p:cNvSpPr>
          <p:nvPr/>
        </p:nvSpPr>
        <p:spPr bwMode="auto">
          <a:xfrm>
            <a:off x="10392198" y="478690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50" kern="0" dirty="0">
                <a:solidFill>
                  <a:srgbClr val="3D63C8"/>
                </a:solidFill>
              </a:rPr>
              <a:t>Customer</a:t>
            </a:r>
          </a:p>
        </p:txBody>
      </p:sp>
      <p:sp>
        <p:nvSpPr>
          <p:cNvPr id="60" name="Titel 1">
            <a:extLst>
              <a:ext uri="{FF2B5EF4-FFF2-40B4-BE49-F238E27FC236}">
                <a16:creationId xmlns:a16="http://schemas.microsoft.com/office/drawing/2014/main" id="{41F1D54B-C6AD-FD48-A834-513865711C55}"/>
              </a:ext>
            </a:extLst>
          </p:cNvPr>
          <p:cNvSpPr txBox="1">
            <a:spLocks/>
          </p:cNvSpPr>
          <p:nvPr/>
        </p:nvSpPr>
        <p:spPr bwMode="auto">
          <a:xfrm>
            <a:off x="2967039" y="1228784"/>
            <a:ext cx="1771938" cy="5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unspecific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visitor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of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website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or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watcher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of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banner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B62B6FCA-7525-6C42-96A2-0FF78296F0B0}"/>
              </a:ext>
            </a:extLst>
          </p:cNvPr>
          <p:cNvSpPr txBox="1">
            <a:spLocks/>
          </p:cNvSpPr>
          <p:nvPr/>
        </p:nvSpPr>
        <p:spPr bwMode="auto">
          <a:xfrm>
            <a:off x="4859450" y="1228784"/>
            <a:ext cx="1771938" cy="5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intentionally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visitors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8EBBCF44-90D6-314F-A800-4D556D766D68}"/>
              </a:ext>
            </a:extLst>
          </p:cNvPr>
          <p:cNvSpPr txBox="1">
            <a:spLocks/>
          </p:cNvSpPr>
          <p:nvPr/>
        </p:nvSpPr>
        <p:spPr bwMode="auto">
          <a:xfrm>
            <a:off x="6758875" y="1228785"/>
            <a:ext cx="1708326" cy="4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interested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seekers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DB24D626-CB0B-7A4F-8D5B-1733B3B1832E}"/>
              </a:ext>
            </a:extLst>
          </p:cNvPr>
          <p:cNvSpPr txBox="1">
            <a:spLocks/>
          </p:cNvSpPr>
          <p:nvPr/>
        </p:nvSpPr>
        <p:spPr bwMode="auto">
          <a:xfrm>
            <a:off x="8588611" y="1228785"/>
            <a:ext cx="1676523" cy="2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specific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need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8B4D9B36-1E5C-7F48-9611-9045F6078388}"/>
              </a:ext>
            </a:extLst>
          </p:cNvPr>
          <p:cNvSpPr txBox="1">
            <a:spLocks/>
          </p:cNvSpPr>
          <p:nvPr/>
        </p:nvSpPr>
        <p:spPr bwMode="auto">
          <a:xfrm>
            <a:off x="10392198" y="1228785"/>
            <a:ext cx="1676523" cy="2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has</a:t>
            </a:r>
            <a:r>
              <a:rPr lang="de-DE" sz="900" b="0" kern="0" dirty="0">
                <a:solidFill>
                  <a:srgbClr val="282828"/>
                </a:solidFill>
              </a:rPr>
              <a:t> a </a:t>
            </a:r>
            <a:r>
              <a:rPr lang="de-DE" sz="900" b="0" kern="0" dirty="0" err="1">
                <a:solidFill>
                  <a:srgbClr val="282828"/>
                </a:solidFill>
              </a:rPr>
              <a:t>customer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account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1426EFEE-C651-0249-9EBC-E32078EDF7C2}"/>
              </a:ext>
            </a:extLst>
          </p:cNvPr>
          <p:cNvSpPr txBox="1">
            <a:spLocks/>
          </p:cNvSpPr>
          <p:nvPr/>
        </p:nvSpPr>
        <p:spPr bwMode="auto">
          <a:xfrm>
            <a:off x="2967039" y="1872840"/>
            <a:ext cx="1358471" cy="26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untracked</a:t>
            </a:r>
            <a:r>
              <a:rPr lang="de-DE" sz="900" b="0" kern="0" dirty="0">
                <a:solidFill>
                  <a:srgbClr val="282828"/>
                </a:solidFill>
              </a:rPr>
              <a:t>,</a:t>
            </a: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anonymous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A16AD966-C445-9D4F-B271-DA795B4DBD33}"/>
              </a:ext>
            </a:extLst>
          </p:cNvPr>
          <p:cNvSpPr txBox="1">
            <a:spLocks/>
          </p:cNvSpPr>
          <p:nvPr/>
        </p:nvSpPr>
        <p:spPr bwMode="auto">
          <a:xfrm>
            <a:off x="4859450" y="1713915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Visitor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fitting</a:t>
            </a:r>
            <a:r>
              <a:rPr lang="de-DE" sz="900" b="0" kern="0" dirty="0">
                <a:solidFill>
                  <a:srgbClr val="282828"/>
                </a:solidFill>
              </a:rPr>
              <a:t> a</a:t>
            </a: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Company’s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persona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B2938E6F-CED1-F04C-8986-2ED8C38F8D5E}"/>
              </a:ext>
            </a:extLst>
          </p:cNvPr>
          <p:cNvSpPr txBox="1">
            <a:spLocks/>
          </p:cNvSpPr>
          <p:nvPr/>
        </p:nvSpPr>
        <p:spPr bwMode="auto">
          <a:xfrm>
            <a:off x="6758875" y="2032090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known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by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name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8" name="Titel 1">
            <a:extLst>
              <a:ext uri="{FF2B5EF4-FFF2-40B4-BE49-F238E27FC236}">
                <a16:creationId xmlns:a16="http://schemas.microsoft.com/office/drawing/2014/main" id="{7EEFE038-546E-9B45-831B-A2433E8DA4F6}"/>
              </a:ext>
            </a:extLst>
          </p:cNvPr>
          <p:cNvSpPr txBox="1">
            <a:spLocks/>
          </p:cNvSpPr>
          <p:nvPr/>
        </p:nvSpPr>
        <p:spPr bwMode="auto">
          <a:xfrm>
            <a:off x="8588611" y="1538184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opportunity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for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sales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DE92BEB1-2C73-A64A-8DA9-C37B9460C6DE}"/>
              </a:ext>
            </a:extLst>
          </p:cNvPr>
          <p:cNvSpPr txBox="1">
            <a:spLocks/>
          </p:cNvSpPr>
          <p:nvPr/>
        </p:nvSpPr>
        <p:spPr bwMode="auto">
          <a:xfrm>
            <a:off x="6758875" y="1720150"/>
            <a:ext cx="1358471" cy="20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tracked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0" name="Titel 1">
            <a:extLst>
              <a:ext uri="{FF2B5EF4-FFF2-40B4-BE49-F238E27FC236}">
                <a16:creationId xmlns:a16="http://schemas.microsoft.com/office/drawing/2014/main" id="{C0F5DB90-8F35-B345-9CE8-B0F24E2DE844}"/>
              </a:ext>
            </a:extLst>
          </p:cNvPr>
          <p:cNvSpPr txBox="1">
            <a:spLocks/>
          </p:cNvSpPr>
          <p:nvPr/>
        </p:nvSpPr>
        <p:spPr bwMode="auto">
          <a:xfrm>
            <a:off x="8588611" y="1880090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2-way</a:t>
            </a: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communication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A406C74D-C2D7-1B49-9E10-414D120614C5}"/>
              </a:ext>
            </a:extLst>
          </p:cNvPr>
          <p:cNvSpPr txBox="1">
            <a:spLocks/>
          </p:cNvSpPr>
          <p:nvPr/>
        </p:nvSpPr>
        <p:spPr bwMode="auto">
          <a:xfrm>
            <a:off x="2967039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motivate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to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stay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3" name="Titel 1">
            <a:extLst>
              <a:ext uri="{FF2B5EF4-FFF2-40B4-BE49-F238E27FC236}">
                <a16:creationId xmlns:a16="http://schemas.microsoft.com/office/drawing/2014/main" id="{CFA1CB68-795B-814A-941E-D2A633693B54}"/>
              </a:ext>
            </a:extLst>
          </p:cNvPr>
          <p:cNvSpPr txBox="1">
            <a:spLocks/>
          </p:cNvSpPr>
          <p:nvPr/>
        </p:nvSpPr>
        <p:spPr bwMode="auto">
          <a:xfrm>
            <a:off x="2967039" y="364581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increase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interest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4" name="Titel 1">
            <a:extLst>
              <a:ext uri="{FF2B5EF4-FFF2-40B4-BE49-F238E27FC236}">
                <a16:creationId xmlns:a16="http://schemas.microsoft.com/office/drawing/2014/main" id="{25F2CED6-B4CC-4F4F-937C-26B2074DDC38}"/>
              </a:ext>
            </a:extLst>
          </p:cNvPr>
          <p:cNvSpPr txBox="1">
            <a:spLocks/>
          </p:cNvSpPr>
          <p:nvPr/>
        </p:nvSpPr>
        <p:spPr bwMode="auto">
          <a:xfrm>
            <a:off x="4859450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motivate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to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give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ID </a:t>
            </a:r>
            <a:r>
              <a:rPr lang="de-DE" sz="900" b="0" kern="0" dirty="0" err="1">
                <a:solidFill>
                  <a:srgbClr val="282828"/>
                </a:solidFill>
              </a:rPr>
              <a:t>and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interact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B92D6183-0D7D-A849-B074-55EEAC5DF1C8}"/>
              </a:ext>
            </a:extLst>
          </p:cNvPr>
          <p:cNvSpPr txBox="1">
            <a:spLocks/>
          </p:cNvSpPr>
          <p:nvPr/>
        </p:nvSpPr>
        <p:spPr bwMode="auto">
          <a:xfrm>
            <a:off x="6758875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realize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and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generate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needs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6" name="Titel 1">
            <a:extLst>
              <a:ext uri="{FF2B5EF4-FFF2-40B4-BE49-F238E27FC236}">
                <a16:creationId xmlns:a16="http://schemas.microsoft.com/office/drawing/2014/main" id="{794EE852-49D0-DF47-97A2-47416C73BBB6}"/>
              </a:ext>
            </a:extLst>
          </p:cNvPr>
          <p:cNvSpPr txBox="1">
            <a:spLocks/>
          </p:cNvSpPr>
          <p:nvPr/>
        </p:nvSpPr>
        <p:spPr bwMode="auto">
          <a:xfrm>
            <a:off x="6758875" y="382090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opportunity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7" name="Titel 1">
            <a:extLst>
              <a:ext uri="{FF2B5EF4-FFF2-40B4-BE49-F238E27FC236}">
                <a16:creationId xmlns:a16="http://schemas.microsoft.com/office/drawing/2014/main" id="{2236A27E-4D78-644F-9604-C8322438BC40}"/>
              </a:ext>
            </a:extLst>
          </p:cNvPr>
          <p:cNvSpPr txBox="1">
            <a:spLocks/>
          </p:cNvSpPr>
          <p:nvPr/>
        </p:nvSpPr>
        <p:spPr bwMode="auto">
          <a:xfrm>
            <a:off x="8588611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concretize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needs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78" name="Titel 1">
            <a:extLst>
              <a:ext uri="{FF2B5EF4-FFF2-40B4-BE49-F238E27FC236}">
                <a16:creationId xmlns:a16="http://schemas.microsoft.com/office/drawing/2014/main" id="{9F8AFF62-97BF-E440-B937-E0EC4C4DF4CE}"/>
              </a:ext>
            </a:extLst>
          </p:cNvPr>
          <p:cNvSpPr txBox="1">
            <a:spLocks/>
          </p:cNvSpPr>
          <p:nvPr/>
        </p:nvSpPr>
        <p:spPr bwMode="auto">
          <a:xfrm>
            <a:off x="8588611" y="3677778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close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the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deal</a:t>
            </a:r>
          </a:p>
        </p:txBody>
      </p:sp>
      <p:sp>
        <p:nvSpPr>
          <p:cNvPr id="79" name="Titel 1">
            <a:extLst>
              <a:ext uri="{FF2B5EF4-FFF2-40B4-BE49-F238E27FC236}">
                <a16:creationId xmlns:a16="http://schemas.microsoft.com/office/drawing/2014/main" id="{008F6E2C-CE01-814C-9891-84596AED46DA}"/>
              </a:ext>
            </a:extLst>
          </p:cNvPr>
          <p:cNvSpPr txBox="1">
            <a:spLocks/>
          </p:cNvSpPr>
          <p:nvPr/>
        </p:nvSpPr>
        <p:spPr bwMode="auto">
          <a:xfrm>
            <a:off x="10392198" y="3351782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expand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needs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0" name="Titel 1">
            <a:extLst>
              <a:ext uri="{FF2B5EF4-FFF2-40B4-BE49-F238E27FC236}">
                <a16:creationId xmlns:a16="http://schemas.microsoft.com/office/drawing/2014/main" id="{B0D739A2-B122-5248-B2EF-3F631C35EBAE}"/>
              </a:ext>
            </a:extLst>
          </p:cNvPr>
          <p:cNvSpPr txBox="1">
            <a:spLocks/>
          </p:cNvSpPr>
          <p:nvPr/>
        </p:nvSpPr>
        <p:spPr bwMode="auto">
          <a:xfrm>
            <a:off x="10392198" y="3668137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customer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retention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4B43A2E1-B6DF-7348-9776-5A998CC0DAEC}"/>
              </a:ext>
            </a:extLst>
          </p:cNvPr>
          <p:cNvSpPr txBox="1">
            <a:spLocks/>
          </p:cNvSpPr>
          <p:nvPr/>
        </p:nvSpPr>
        <p:spPr bwMode="auto">
          <a:xfrm>
            <a:off x="2967039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Proper </a:t>
            </a:r>
            <a:r>
              <a:rPr lang="de-DE" sz="900" b="0" kern="0" dirty="0" err="1">
                <a:solidFill>
                  <a:srgbClr val="282828"/>
                </a:solidFill>
              </a:rPr>
              <a:t>Targeting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(Persona)</a:t>
            </a:r>
          </a:p>
        </p:txBody>
      </p:sp>
      <p:sp>
        <p:nvSpPr>
          <p:cNvPr id="82" name="Titel 1">
            <a:extLst>
              <a:ext uri="{FF2B5EF4-FFF2-40B4-BE49-F238E27FC236}">
                <a16:creationId xmlns:a16="http://schemas.microsoft.com/office/drawing/2014/main" id="{E4D928EF-7B58-2A40-8C61-20D2AC798A2D}"/>
              </a:ext>
            </a:extLst>
          </p:cNvPr>
          <p:cNvSpPr txBox="1">
            <a:spLocks/>
          </p:cNvSpPr>
          <p:nvPr/>
        </p:nvSpPr>
        <p:spPr bwMode="auto">
          <a:xfrm>
            <a:off x="4859450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Content Upgrade</a:t>
            </a:r>
          </a:p>
        </p:txBody>
      </p:sp>
      <p:sp>
        <p:nvSpPr>
          <p:cNvPr id="83" name="Titel 1">
            <a:extLst>
              <a:ext uri="{FF2B5EF4-FFF2-40B4-BE49-F238E27FC236}">
                <a16:creationId xmlns:a16="http://schemas.microsoft.com/office/drawing/2014/main" id="{384CB546-5DDF-F54D-94C9-3E4338C91534}"/>
              </a:ext>
            </a:extLst>
          </p:cNvPr>
          <p:cNvSpPr txBox="1">
            <a:spLocks/>
          </p:cNvSpPr>
          <p:nvPr/>
        </p:nvSpPr>
        <p:spPr bwMode="auto">
          <a:xfrm>
            <a:off x="6758875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Lead </a:t>
            </a:r>
            <a:r>
              <a:rPr lang="de-DE" sz="900" b="0" kern="0" dirty="0" err="1">
                <a:solidFill>
                  <a:srgbClr val="282828"/>
                </a:solidFill>
              </a:rPr>
              <a:t>nurturing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E2C6C7F6-3017-614B-BEB9-960FB0AF793C}"/>
              </a:ext>
            </a:extLst>
          </p:cNvPr>
          <p:cNvSpPr txBox="1">
            <a:spLocks/>
          </p:cNvSpPr>
          <p:nvPr/>
        </p:nvSpPr>
        <p:spPr bwMode="auto">
          <a:xfrm>
            <a:off x="8588611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guide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through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sales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process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5" name="Titel 1">
            <a:extLst>
              <a:ext uri="{FF2B5EF4-FFF2-40B4-BE49-F238E27FC236}">
                <a16:creationId xmlns:a16="http://schemas.microsoft.com/office/drawing/2014/main" id="{AF595D45-6631-5E4A-AADA-FAD3F5F35128}"/>
              </a:ext>
            </a:extLst>
          </p:cNvPr>
          <p:cNvSpPr txBox="1">
            <a:spLocks/>
          </p:cNvSpPr>
          <p:nvPr/>
        </p:nvSpPr>
        <p:spPr bwMode="auto">
          <a:xfrm>
            <a:off x="10392198" y="5093121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deliver</a:t>
            </a:r>
            <a:r>
              <a:rPr lang="de-DE" sz="900" b="0" kern="0" dirty="0">
                <a:solidFill>
                  <a:srgbClr val="282828"/>
                </a:solidFill>
              </a:rPr>
              <a:t> on </a:t>
            </a:r>
            <a:r>
              <a:rPr lang="de-DE" sz="900" b="0" kern="0" dirty="0" err="1">
                <a:solidFill>
                  <a:srgbClr val="282828"/>
                </a:solidFill>
              </a:rPr>
              <a:t>process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6" name="Titel 1">
            <a:extLst>
              <a:ext uri="{FF2B5EF4-FFF2-40B4-BE49-F238E27FC236}">
                <a16:creationId xmlns:a16="http://schemas.microsoft.com/office/drawing/2014/main" id="{92238D09-398D-5C4E-B5B8-C648D3BACEC7}"/>
              </a:ext>
            </a:extLst>
          </p:cNvPr>
          <p:cNvSpPr txBox="1">
            <a:spLocks/>
          </p:cNvSpPr>
          <p:nvPr/>
        </p:nvSpPr>
        <p:spPr bwMode="auto">
          <a:xfrm>
            <a:off x="2967039" y="5570200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place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cooky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7" name="Titel 1">
            <a:extLst>
              <a:ext uri="{FF2B5EF4-FFF2-40B4-BE49-F238E27FC236}">
                <a16:creationId xmlns:a16="http://schemas.microsoft.com/office/drawing/2014/main" id="{30A9F13D-C228-934C-9AD9-50503EA0D0E8}"/>
              </a:ext>
            </a:extLst>
          </p:cNvPr>
          <p:cNvSpPr txBox="1">
            <a:spLocks/>
          </p:cNvSpPr>
          <p:nvPr/>
        </p:nvSpPr>
        <p:spPr bwMode="auto">
          <a:xfrm>
            <a:off x="4859450" y="545092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qualified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Content</a:t>
            </a:r>
          </a:p>
        </p:txBody>
      </p:sp>
      <p:sp>
        <p:nvSpPr>
          <p:cNvPr id="88" name="Titel 1">
            <a:extLst>
              <a:ext uri="{FF2B5EF4-FFF2-40B4-BE49-F238E27FC236}">
                <a16:creationId xmlns:a16="http://schemas.microsoft.com/office/drawing/2014/main" id="{936F4010-63CB-5147-8774-C846849477AD}"/>
              </a:ext>
            </a:extLst>
          </p:cNvPr>
          <p:cNvSpPr txBox="1">
            <a:spLocks/>
          </p:cNvSpPr>
          <p:nvPr/>
        </p:nvSpPr>
        <p:spPr bwMode="auto">
          <a:xfrm>
            <a:off x="6758875" y="545092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Campaigning</a:t>
            </a:r>
            <a:r>
              <a:rPr lang="de-DE" sz="900" b="0" kern="0" dirty="0">
                <a:solidFill>
                  <a:srgbClr val="282828"/>
                </a:solidFill>
              </a:rPr>
              <a:t>,</a:t>
            </a:r>
          </a:p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e.g. </a:t>
            </a:r>
            <a:r>
              <a:rPr lang="de-DE" sz="900" b="0" kern="0" dirty="0" err="1">
                <a:solidFill>
                  <a:srgbClr val="282828"/>
                </a:solidFill>
              </a:rPr>
              <a:t>newsletter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89" name="Titel 1">
            <a:extLst>
              <a:ext uri="{FF2B5EF4-FFF2-40B4-BE49-F238E27FC236}">
                <a16:creationId xmlns:a16="http://schemas.microsoft.com/office/drawing/2014/main" id="{9ACEDC5F-5302-7844-A3FA-4D4771B7A6F5}"/>
              </a:ext>
            </a:extLst>
          </p:cNvPr>
          <p:cNvSpPr txBox="1">
            <a:spLocks/>
          </p:cNvSpPr>
          <p:nvPr/>
        </p:nvSpPr>
        <p:spPr bwMode="auto">
          <a:xfrm>
            <a:off x="8588611" y="5570200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needs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dialog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90" name="Titel 1">
            <a:extLst>
              <a:ext uri="{FF2B5EF4-FFF2-40B4-BE49-F238E27FC236}">
                <a16:creationId xmlns:a16="http://schemas.microsoft.com/office/drawing/2014/main" id="{B4DA29A9-91E1-3A42-A0ED-B0959908EDBF}"/>
              </a:ext>
            </a:extLst>
          </p:cNvPr>
          <p:cNvSpPr txBox="1">
            <a:spLocks/>
          </p:cNvSpPr>
          <p:nvPr/>
        </p:nvSpPr>
        <p:spPr bwMode="auto">
          <a:xfrm>
            <a:off x="10392198" y="545092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exceed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expectation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91" name="Titel 1">
            <a:extLst>
              <a:ext uri="{FF2B5EF4-FFF2-40B4-BE49-F238E27FC236}">
                <a16:creationId xmlns:a16="http://schemas.microsoft.com/office/drawing/2014/main" id="{791EFC90-D830-784C-9856-40F872271381}"/>
              </a:ext>
            </a:extLst>
          </p:cNvPr>
          <p:cNvSpPr txBox="1">
            <a:spLocks/>
          </p:cNvSpPr>
          <p:nvPr/>
        </p:nvSpPr>
        <p:spPr bwMode="auto">
          <a:xfrm>
            <a:off x="2967039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User </a:t>
            </a:r>
            <a:r>
              <a:rPr lang="de-DE" sz="900" b="0" kern="0" dirty="0" err="1">
                <a:solidFill>
                  <a:srgbClr val="282828"/>
                </a:solidFill>
              </a:rPr>
              <a:t>guidance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C57AF20C-E692-1147-8808-BAEF99870CF8}"/>
              </a:ext>
            </a:extLst>
          </p:cNvPr>
          <p:cNvSpPr txBox="1">
            <a:spLocks/>
          </p:cNvSpPr>
          <p:nvPr/>
        </p:nvSpPr>
        <p:spPr bwMode="auto">
          <a:xfrm>
            <a:off x="4859450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User </a:t>
            </a:r>
            <a:r>
              <a:rPr lang="de-DE" sz="900" b="0" kern="0" dirty="0" err="1">
                <a:solidFill>
                  <a:srgbClr val="282828"/>
                </a:solidFill>
              </a:rPr>
              <a:t>guidance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93" name="Titel 1">
            <a:extLst>
              <a:ext uri="{FF2B5EF4-FFF2-40B4-BE49-F238E27FC236}">
                <a16:creationId xmlns:a16="http://schemas.microsoft.com/office/drawing/2014/main" id="{E758360D-F1EA-214D-BD14-41378D7CD5DA}"/>
              </a:ext>
            </a:extLst>
          </p:cNvPr>
          <p:cNvSpPr txBox="1">
            <a:spLocks/>
          </p:cNvSpPr>
          <p:nvPr/>
        </p:nvSpPr>
        <p:spPr bwMode="auto">
          <a:xfrm>
            <a:off x="6758875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Interact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and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lead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dialog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412749FD-4B88-7946-B532-9F184A92E4BF}"/>
              </a:ext>
            </a:extLst>
          </p:cNvPr>
          <p:cNvSpPr txBox="1">
            <a:spLocks/>
          </p:cNvSpPr>
          <p:nvPr/>
        </p:nvSpPr>
        <p:spPr bwMode="auto">
          <a:xfrm>
            <a:off x="8588611" y="5904155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personal Mail</a:t>
            </a:r>
          </a:p>
        </p:txBody>
      </p:sp>
      <p:sp>
        <p:nvSpPr>
          <p:cNvPr id="95" name="Titel 1">
            <a:extLst>
              <a:ext uri="{FF2B5EF4-FFF2-40B4-BE49-F238E27FC236}">
                <a16:creationId xmlns:a16="http://schemas.microsoft.com/office/drawing/2014/main" id="{4E4F96B4-784E-DD46-886F-82B7406762AE}"/>
              </a:ext>
            </a:extLst>
          </p:cNvPr>
          <p:cNvSpPr txBox="1">
            <a:spLocks/>
          </p:cNvSpPr>
          <p:nvPr/>
        </p:nvSpPr>
        <p:spPr bwMode="auto">
          <a:xfrm>
            <a:off x="10392198" y="5776937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listen </a:t>
            </a:r>
            <a:r>
              <a:rPr lang="de-DE" sz="900" b="0" kern="0" dirty="0" err="1">
                <a:solidFill>
                  <a:srgbClr val="282828"/>
                </a:solidFill>
              </a:rPr>
              <a:t>and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offer</a:t>
            </a:r>
            <a:endParaRPr lang="de-DE" sz="900" b="0" kern="0" dirty="0">
              <a:solidFill>
                <a:srgbClr val="282828"/>
              </a:solidFill>
            </a:endParaRP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624964F5-B014-0440-8C25-D3CE78D5C747}"/>
              </a:ext>
            </a:extLst>
          </p:cNvPr>
          <p:cNvSpPr txBox="1">
            <a:spLocks/>
          </p:cNvSpPr>
          <p:nvPr/>
        </p:nvSpPr>
        <p:spPr bwMode="auto">
          <a:xfrm>
            <a:off x="2967039" y="623015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Interface design</a:t>
            </a:r>
          </a:p>
        </p:txBody>
      </p:sp>
      <p:sp>
        <p:nvSpPr>
          <p:cNvPr id="97" name="Titel 1">
            <a:extLst>
              <a:ext uri="{FF2B5EF4-FFF2-40B4-BE49-F238E27FC236}">
                <a16:creationId xmlns:a16="http://schemas.microsoft.com/office/drawing/2014/main" id="{F720AC01-C5E4-2E43-8671-7633BE96CC55}"/>
              </a:ext>
            </a:extLst>
          </p:cNvPr>
          <p:cNvSpPr txBox="1">
            <a:spLocks/>
          </p:cNvSpPr>
          <p:nvPr/>
        </p:nvSpPr>
        <p:spPr bwMode="auto">
          <a:xfrm>
            <a:off x="4859450" y="623015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Interface design</a:t>
            </a:r>
          </a:p>
        </p:txBody>
      </p:sp>
      <p:sp>
        <p:nvSpPr>
          <p:cNvPr id="98" name="Titel 1">
            <a:extLst>
              <a:ext uri="{FF2B5EF4-FFF2-40B4-BE49-F238E27FC236}">
                <a16:creationId xmlns:a16="http://schemas.microsoft.com/office/drawing/2014/main" id="{383D25F8-F3EC-DC4C-A492-4B2A6AAB14DC}"/>
              </a:ext>
            </a:extLst>
          </p:cNvPr>
          <p:cNvSpPr txBox="1">
            <a:spLocks/>
          </p:cNvSpPr>
          <p:nvPr/>
        </p:nvSpPr>
        <p:spPr bwMode="auto">
          <a:xfrm>
            <a:off x="8588611" y="6230159"/>
            <a:ext cx="1692425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>
                <a:solidFill>
                  <a:srgbClr val="282828"/>
                </a:solidFill>
              </a:rPr>
              <a:t>Call / Meeting</a:t>
            </a:r>
          </a:p>
        </p:txBody>
      </p:sp>
      <p:pic>
        <p:nvPicPr>
          <p:cNvPr id="99" name="Grafik 98">
            <a:extLst>
              <a:ext uri="{FF2B5EF4-FFF2-40B4-BE49-F238E27FC236}">
                <a16:creationId xmlns:a16="http://schemas.microsoft.com/office/drawing/2014/main" id="{367D2FFD-9E4B-C141-8611-2CDC56748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" y="3956722"/>
            <a:ext cx="1916265" cy="623616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FBE9A82B-0A8D-2145-812A-AFE2A3157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101" name="Titel 1">
            <a:extLst>
              <a:ext uri="{FF2B5EF4-FFF2-40B4-BE49-F238E27FC236}">
                <a16:creationId xmlns:a16="http://schemas.microsoft.com/office/drawing/2014/main" id="{34B027C1-0BD8-B646-9967-3529007139BC}"/>
              </a:ext>
            </a:extLst>
          </p:cNvPr>
          <p:cNvSpPr txBox="1">
            <a:spLocks/>
          </p:cNvSpPr>
          <p:nvPr/>
        </p:nvSpPr>
        <p:spPr bwMode="auto">
          <a:xfrm>
            <a:off x="687675" y="6064421"/>
            <a:ext cx="1415445" cy="31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</a:rPr>
              <a:t> 2020</a:t>
            </a:r>
            <a:endParaRPr lang="de-DE" sz="1000" kern="0" dirty="0">
              <a:solidFill>
                <a:srgbClr val="282828"/>
              </a:solidFill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2614B25B-7E26-9A4B-A9DD-1A0B76C1A11F}"/>
              </a:ext>
            </a:extLst>
          </p:cNvPr>
          <p:cNvSpPr/>
          <p:nvPr/>
        </p:nvSpPr>
        <p:spPr bwMode="auto">
          <a:xfrm>
            <a:off x="2353586" y="0"/>
            <a:ext cx="9840001" cy="247383"/>
          </a:xfrm>
          <a:prstGeom prst="rect">
            <a:avLst/>
          </a:prstGeom>
          <a:gradFill>
            <a:gsLst>
              <a:gs pos="0">
                <a:srgbClr val="3C61C5"/>
              </a:gs>
              <a:gs pos="92000">
                <a:srgbClr val="121C64"/>
              </a:gs>
            </a:gsLst>
            <a:lin ang="0" scaled="0"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3" name="Gerade Verbindung 102">
            <a:extLst>
              <a:ext uri="{FF2B5EF4-FFF2-40B4-BE49-F238E27FC236}">
                <a16:creationId xmlns:a16="http://schemas.microsoft.com/office/drawing/2014/main" id="{908BE4E8-7BAE-3D44-B487-B086B73444AD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27221"/>
            <a:ext cx="856554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chemeClr val="bg1"/>
            </a:solidFill>
            <a:prstDash val="solid"/>
            <a:round/>
            <a:headEnd type="oval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itel 1">
            <a:extLst>
              <a:ext uri="{FF2B5EF4-FFF2-40B4-BE49-F238E27FC236}">
                <a16:creationId xmlns:a16="http://schemas.microsoft.com/office/drawing/2014/main" id="{3285E726-DDF8-8147-8B10-2CA4DC25A2C3}"/>
              </a:ext>
            </a:extLst>
          </p:cNvPr>
          <p:cNvSpPr txBox="1">
            <a:spLocks/>
          </p:cNvSpPr>
          <p:nvPr/>
        </p:nvSpPr>
        <p:spPr bwMode="auto">
          <a:xfrm>
            <a:off x="4859450" y="2198030"/>
            <a:ext cx="1358471" cy="3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b="0" kern="0" dirty="0" err="1">
                <a:solidFill>
                  <a:srgbClr val="282828"/>
                </a:solidFill>
              </a:rPr>
              <a:t>tracked</a:t>
            </a:r>
            <a:r>
              <a:rPr lang="de-DE" sz="900" b="0" kern="0" dirty="0">
                <a:solidFill>
                  <a:srgbClr val="282828"/>
                </a:solidFill>
              </a:rPr>
              <a:t> </a:t>
            </a:r>
            <a:r>
              <a:rPr lang="de-DE" sz="900" b="0" kern="0" dirty="0" err="1">
                <a:solidFill>
                  <a:srgbClr val="282828"/>
                </a:solidFill>
              </a:rPr>
              <a:t>anonymous</a:t>
            </a:r>
            <a:endParaRPr lang="de-DE" sz="900" b="0" kern="0" dirty="0">
              <a:solidFill>
                <a:srgbClr val="282828"/>
              </a:solidFill>
            </a:endParaRPr>
          </a:p>
          <a:p>
            <a:pPr>
              <a:lnSpc>
                <a:spcPts val="1200"/>
              </a:lnSpc>
            </a:pPr>
            <a:endParaRPr lang="de-DE" sz="900" b="0" kern="0" dirty="0">
              <a:solidFill>
                <a:srgbClr val="282828"/>
              </a:solidFill>
            </a:endParaRPr>
          </a:p>
        </p:txBody>
      </p:sp>
      <p:cxnSp>
        <p:nvCxnSpPr>
          <p:cNvPr id="106" name="Gerade Verbindung 105">
            <a:extLst>
              <a:ext uri="{FF2B5EF4-FFF2-40B4-BE49-F238E27FC236}">
                <a16:creationId xmlns:a16="http://schemas.microsoft.com/office/drawing/2014/main" id="{00C28662-7426-BA49-8E2C-D889C39F1C0E}"/>
              </a:ext>
            </a:extLst>
          </p:cNvPr>
          <p:cNvCxnSpPr>
            <a:cxnSpLocks/>
          </p:cNvCxnSpPr>
          <p:nvPr/>
        </p:nvCxnSpPr>
        <p:spPr bwMode="auto">
          <a:xfrm>
            <a:off x="942923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>
            <a:extLst>
              <a:ext uri="{FF2B5EF4-FFF2-40B4-BE49-F238E27FC236}">
                <a16:creationId xmlns:a16="http://schemas.microsoft.com/office/drawing/2014/main" id="{F123B9CF-7822-6D4A-9781-5C9FB811FE3E}"/>
              </a:ext>
            </a:extLst>
          </p:cNvPr>
          <p:cNvCxnSpPr>
            <a:cxnSpLocks/>
          </p:cNvCxnSpPr>
          <p:nvPr/>
        </p:nvCxnSpPr>
        <p:spPr bwMode="auto">
          <a:xfrm>
            <a:off x="1364186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>
            <a:extLst>
              <a:ext uri="{FF2B5EF4-FFF2-40B4-BE49-F238E27FC236}">
                <a16:creationId xmlns:a16="http://schemas.microsoft.com/office/drawing/2014/main" id="{06B96DD4-4255-FE41-90E2-AEB0C7644C46}"/>
              </a:ext>
            </a:extLst>
          </p:cNvPr>
          <p:cNvCxnSpPr>
            <a:cxnSpLocks/>
          </p:cNvCxnSpPr>
          <p:nvPr/>
        </p:nvCxnSpPr>
        <p:spPr bwMode="auto">
          <a:xfrm>
            <a:off x="1759616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99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>
            <a:extLst>
              <a:ext uri="{FF2B5EF4-FFF2-40B4-BE49-F238E27FC236}">
                <a16:creationId xmlns:a16="http://schemas.microsoft.com/office/drawing/2014/main" id="{058798E3-8A85-6A4E-8ABB-48FC060345AC}"/>
              </a:ext>
            </a:extLst>
          </p:cNvPr>
          <p:cNvCxnSpPr>
            <a:cxnSpLocks/>
          </p:cNvCxnSpPr>
          <p:nvPr/>
        </p:nvCxnSpPr>
        <p:spPr bwMode="auto">
          <a:xfrm>
            <a:off x="418135" y="4254335"/>
            <a:ext cx="0" cy="671447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/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itel 1">
            <a:extLst>
              <a:ext uri="{FF2B5EF4-FFF2-40B4-BE49-F238E27FC236}">
                <a16:creationId xmlns:a16="http://schemas.microsoft.com/office/drawing/2014/main" id="{FB220E6B-4BE3-A349-9F75-ED2426BDC015}"/>
              </a:ext>
            </a:extLst>
          </p:cNvPr>
          <p:cNvSpPr txBox="1">
            <a:spLocks/>
          </p:cNvSpPr>
          <p:nvPr/>
        </p:nvSpPr>
        <p:spPr bwMode="auto">
          <a:xfrm>
            <a:off x="410695" y="4974752"/>
            <a:ext cx="392387" cy="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 err="1">
                <a:solidFill>
                  <a:srgbClr val="282828"/>
                </a:solidFill>
              </a:rPr>
              <a:t>Visitor</a:t>
            </a:r>
            <a:endParaRPr lang="de-DE" sz="500" b="0" kern="0" dirty="0">
              <a:solidFill>
                <a:srgbClr val="282828"/>
              </a:solidFill>
            </a:endParaRPr>
          </a:p>
          <a:p>
            <a:pPr>
              <a:lnSpc>
                <a:spcPts val="800"/>
              </a:lnSpc>
            </a:pPr>
            <a:r>
              <a:rPr lang="de-DE" sz="500" b="0" kern="0" dirty="0">
                <a:solidFill>
                  <a:srgbClr val="282828"/>
                </a:solidFill>
              </a:rPr>
              <a:t>Potential</a:t>
            </a:r>
          </a:p>
        </p:txBody>
      </p:sp>
      <p:sp>
        <p:nvSpPr>
          <p:cNvPr id="111" name="Titel 1">
            <a:extLst>
              <a:ext uri="{FF2B5EF4-FFF2-40B4-BE49-F238E27FC236}">
                <a16:creationId xmlns:a16="http://schemas.microsoft.com/office/drawing/2014/main" id="{0EC86C33-B0E9-194A-A972-4C0CE4E03BDC}"/>
              </a:ext>
            </a:extLst>
          </p:cNvPr>
          <p:cNvSpPr txBox="1">
            <a:spLocks/>
          </p:cNvSpPr>
          <p:nvPr/>
        </p:nvSpPr>
        <p:spPr bwMode="auto">
          <a:xfrm>
            <a:off x="935483" y="4974752"/>
            <a:ext cx="246490" cy="2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>
                <a:solidFill>
                  <a:srgbClr val="282828"/>
                </a:solidFill>
              </a:rPr>
              <a:t>Lead</a:t>
            </a:r>
          </a:p>
        </p:txBody>
      </p:sp>
      <p:sp>
        <p:nvSpPr>
          <p:cNvPr id="112" name="Titel 1">
            <a:extLst>
              <a:ext uri="{FF2B5EF4-FFF2-40B4-BE49-F238E27FC236}">
                <a16:creationId xmlns:a16="http://schemas.microsoft.com/office/drawing/2014/main" id="{8EE2FB93-0929-6E42-ACA0-071B740631B3}"/>
              </a:ext>
            </a:extLst>
          </p:cNvPr>
          <p:cNvSpPr txBox="1">
            <a:spLocks/>
          </p:cNvSpPr>
          <p:nvPr/>
        </p:nvSpPr>
        <p:spPr bwMode="auto">
          <a:xfrm>
            <a:off x="1354345" y="4974752"/>
            <a:ext cx="378861" cy="3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 err="1">
                <a:solidFill>
                  <a:srgbClr val="282828"/>
                </a:solidFill>
              </a:rPr>
              <a:t>Prospect</a:t>
            </a:r>
            <a:endParaRPr lang="de-DE" sz="500" b="0" kern="0" dirty="0">
              <a:solidFill>
                <a:srgbClr val="282828"/>
              </a:solidFill>
            </a:endParaRPr>
          </a:p>
        </p:txBody>
      </p:sp>
      <p:sp>
        <p:nvSpPr>
          <p:cNvPr id="113" name="Titel 1">
            <a:extLst>
              <a:ext uri="{FF2B5EF4-FFF2-40B4-BE49-F238E27FC236}">
                <a16:creationId xmlns:a16="http://schemas.microsoft.com/office/drawing/2014/main" id="{8E87D64A-AF3B-4C4F-B7FD-A03D9BEB11A2}"/>
              </a:ext>
            </a:extLst>
          </p:cNvPr>
          <p:cNvSpPr txBox="1">
            <a:spLocks/>
          </p:cNvSpPr>
          <p:nvPr/>
        </p:nvSpPr>
        <p:spPr bwMode="auto">
          <a:xfrm>
            <a:off x="1746649" y="4974752"/>
            <a:ext cx="378861" cy="3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800"/>
              </a:lnSpc>
            </a:pPr>
            <a:r>
              <a:rPr lang="de-DE" sz="500" b="0" kern="0" dirty="0">
                <a:solidFill>
                  <a:srgbClr val="282828"/>
                </a:solidFill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328311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AC41F6-E36B-CA4E-9EB1-E6E3E0AC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9" y="0"/>
            <a:ext cx="12223049" cy="68839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1088EF-D551-1E43-B79A-A90B4CEC5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548263"/>
            <a:ext cx="8721213" cy="506393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D242805-4EFC-AD43-BD46-417E57EAA96B}"/>
              </a:ext>
            </a:extLst>
          </p:cNvPr>
          <p:cNvSpPr/>
          <p:nvPr/>
        </p:nvSpPr>
        <p:spPr bwMode="auto">
          <a:xfrm>
            <a:off x="4680155" y="0"/>
            <a:ext cx="5171768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97F0B8-6D6A-9147-8764-B3E89DE9988A}"/>
              </a:ext>
            </a:extLst>
          </p:cNvPr>
          <p:cNvSpPr/>
          <p:nvPr/>
        </p:nvSpPr>
        <p:spPr bwMode="auto">
          <a:xfrm>
            <a:off x="4699820" y="1723922"/>
            <a:ext cx="474898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C9408A-3EAA-874A-9A4B-D27964A01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6" y="1024890"/>
            <a:ext cx="1108393" cy="28980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8DF299B-F56A-C24B-9218-B097D2E0D691}"/>
              </a:ext>
            </a:extLst>
          </p:cNvPr>
          <p:cNvSpPr txBox="1">
            <a:spLocks/>
          </p:cNvSpPr>
          <p:nvPr/>
        </p:nvSpPr>
        <p:spPr bwMode="auto">
          <a:xfrm>
            <a:off x="5054436" y="3454953"/>
            <a:ext cx="2064119" cy="185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Viel Erfolg bei Ihrer</a:t>
            </a:r>
          </a:p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nächsten Präsentation</a:t>
            </a:r>
          </a:p>
          <a:p>
            <a:pPr>
              <a:lnSpc>
                <a:spcPts val="2000"/>
              </a:lnSpc>
            </a:pPr>
            <a:r>
              <a:rPr lang="de-DE" sz="1400" kern="0" dirty="0">
                <a:solidFill>
                  <a:srgbClr val="282828"/>
                </a:solidFill>
              </a:rPr>
              <a:t>wünscht Ihnen</a:t>
            </a:r>
          </a:p>
          <a:p>
            <a:pPr>
              <a:lnSpc>
                <a:spcPts val="2000"/>
              </a:lnSpc>
            </a:pPr>
            <a:r>
              <a:rPr lang="de-DE" sz="1400" kern="0" dirty="0">
                <a:solidFill>
                  <a:srgbClr val="282828"/>
                </a:solidFill>
              </a:rPr>
              <a:t>Georg Schuster von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raincon</a:t>
            </a:r>
            <a:r>
              <a:rPr lang="de-DE" sz="1400" kern="0" dirty="0">
                <a:solidFill>
                  <a:srgbClr val="282828"/>
                </a:solidFill>
              </a:rPr>
              <a:t> </a:t>
            </a:r>
            <a:r>
              <a:rPr lang="de-DE" sz="1400" kern="0" dirty="0" err="1">
                <a:solidFill>
                  <a:srgbClr val="282828"/>
                </a:solidFill>
              </a:rPr>
              <a:t>group</a:t>
            </a:r>
            <a:endParaRPr lang="de-DE" sz="1400" kern="0" dirty="0">
              <a:solidFill>
                <a:srgbClr val="282828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DC4F24A-0B44-4B41-ACF4-7601FF42217E}"/>
              </a:ext>
            </a:extLst>
          </p:cNvPr>
          <p:cNvSpPr txBox="1">
            <a:spLocks/>
          </p:cNvSpPr>
          <p:nvPr/>
        </p:nvSpPr>
        <p:spPr bwMode="auto">
          <a:xfrm>
            <a:off x="8584217" y="151312"/>
            <a:ext cx="981024" cy="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Führung</a:t>
            </a:r>
          </a:p>
          <a:p>
            <a:pPr>
              <a:lnSpc>
                <a:spcPts val="16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Akquise</a:t>
            </a:r>
          </a:p>
          <a:p>
            <a:pPr>
              <a:lnSpc>
                <a:spcPts val="16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Transformation</a:t>
            </a:r>
            <a:endParaRPr lang="de-DE" sz="1000" kern="0" dirty="0">
              <a:solidFill>
                <a:srgbClr val="282828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0EA3F3-E0D4-6D4D-9746-DA0ADFA27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2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49517F7-34B9-624A-9775-3BFAB20744DC}"/>
              </a:ext>
            </a:extLst>
          </p:cNvPr>
          <p:cNvSpPr/>
          <p:nvPr/>
        </p:nvSpPr>
        <p:spPr bwMode="auto">
          <a:xfrm>
            <a:off x="2346960" y="924560"/>
            <a:ext cx="9848215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B80328-CD36-0643-8C87-596168C942D0}"/>
              </a:ext>
            </a:extLst>
          </p:cNvPr>
          <p:cNvSpPr/>
          <p:nvPr/>
        </p:nvSpPr>
        <p:spPr bwMode="auto">
          <a:xfrm>
            <a:off x="670560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8520000" sx="85000" sy="85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839BA76-A589-034F-8EDE-70E8B1D0E48D}"/>
              </a:ext>
            </a:extLst>
          </p:cNvPr>
          <p:cNvSpPr/>
          <p:nvPr/>
        </p:nvSpPr>
        <p:spPr bwMode="auto">
          <a:xfrm>
            <a:off x="6714968" y="924560"/>
            <a:ext cx="1778792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6D0875-8938-1F4C-B21D-554BB57CA5B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0DB24-6A77-DA47-896F-E8C5F4CD74C4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88342-1C88-FE4D-B453-F79E702E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98059C-2D32-8B4F-B415-D5B272B90BCD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BB8A48FB-072E-DE45-ABED-A862D086A0D6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B04470-969F-264E-85D1-0CD8AFE5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57168D1-0967-1F45-BE0B-D5EB464DE845}"/>
              </a:ext>
            </a:extLst>
          </p:cNvPr>
          <p:cNvSpPr txBox="1">
            <a:spLocks/>
          </p:cNvSpPr>
          <p:nvPr/>
        </p:nvSpPr>
        <p:spPr bwMode="auto">
          <a:xfrm>
            <a:off x="687676" y="6064421"/>
            <a:ext cx="1445926" cy="4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  <a:latin typeface="Akkurat" panose="02000503030000020004" pitchFamily="2" charset="0"/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  <a:latin typeface="Akkurat" panose="02000503030000020004" pitchFamily="2" charset="0"/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  <a:latin typeface="Akkurat" panose="02000503030000020004" pitchFamily="2" charset="0"/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  <a:latin typeface="Akkurat" panose="02000503030000020004" pitchFamily="2" charset="0"/>
              </a:rPr>
              <a:t> 2020</a:t>
            </a:r>
            <a:endParaRPr lang="de-DE" sz="1000" kern="0" dirty="0">
              <a:solidFill>
                <a:srgbClr val="282828"/>
              </a:solidFill>
              <a:latin typeface="Akkurat" panose="02000503030000020004" pitchFamily="2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F294242-7A1D-E646-B3FA-AE6BBA594217}"/>
              </a:ext>
            </a:extLst>
          </p:cNvPr>
          <p:cNvSpPr txBox="1">
            <a:spLocks/>
          </p:cNvSpPr>
          <p:nvPr/>
        </p:nvSpPr>
        <p:spPr bwMode="auto">
          <a:xfrm>
            <a:off x="312420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4F8BB6"/>
                </a:solidFill>
              </a:rPr>
              <a:t>Visitor</a:t>
            </a:r>
            <a:endParaRPr lang="de-DE" sz="1200" kern="0" dirty="0">
              <a:solidFill>
                <a:srgbClr val="4F8BB6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CD79CF-CA11-3048-9D87-73F855E85ABE}"/>
              </a:ext>
            </a:extLst>
          </p:cNvPr>
          <p:cNvSpPr txBox="1">
            <a:spLocks/>
          </p:cNvSpPr>
          <p:nvPr/>
        </p:nvSpPr>
        <p:spPr bwMode="auto">
          <a:xfrm>
            <a:off x="452628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4F8BB6"/>
                </a:solidFill>
              </a:rPr>
              <a:t>Potential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0594852-7104-B54B-9293-4CE90E991E1C}"/>
              </a:ext>
            </a:extLst>
          </p:cNvPr>
          <p:cNvSpPr txBox="1">
            <a:spLocks/>
          </p:cNvSpPr>
          <p:nvPr/>
        </p:nvSpPr>
        <p:spPr bwMode="auto">
          <a:xfrm>
            <a:off x="6850165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4F8BB6"/>
                </a:solidFill>
              </a:rPr>
              <a:t>Lead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AA14E9B-46C7-1947-B3D0-E1F18FDB6270}"/>
              </a:ext>
            </a:extLst>
          </p:cNvPr>
          <p:cNvSpPr txBox="1">
            <a:spLocks/>
          </p:cNvSpPr>
          <p:nvPr/>
        </p:nvSpPr>
        <p:spPr bwMode="auto">
          <a:xfrm>
            <a:off x="3124199" y="1365822"/>
            <a:ext cx="856645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anonym,</a:t>
            </a:r>
          </a:p>
          <a:p>
            <a:pPr>
              <a:lnSpc>
                <a:spcPts val="16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zufällig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1D7A83E-0DF0-A14B-BF8F-93C92B8D6D0C}"/>
              </a:ext>
            </a:extLst>
          </p:cNvPr>
          <p:cNvSpPr txBox="1">
            <a:spLocks/>
          </p:cNvSpPr>
          <p:nvPr/>
        </p:nvSpPr>
        <p:spPr bwMode="auto">
          <a:xfrm>
            <a:off x="4522692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Besucher, erfüllt</a:t>
            </a:r>
          </a:p>
          <a:p>
            <a:pPr>
              <a:lnSpc>
                <a:spcPts val="1500"/>
              </a:lnSpc>
            </a:pPr>
            <a:r>
              <a:rPr lang="de-DE" sz="1050" b="0" kern="0" dirty="0" err="1">
                <a:solidFill>
                  <a:srgbClr val="282828"/>
                </a:solidFill>
              </a:rPr>
              <a:t>Targeting</a:t>
            </a:r>
            <a:r>
              <a:rPr lang="de-DE" sz="1050" b="0" kern="0" dirty="0">
                <a:solidFill>
                  <a:srgbClr val="282828"/>
                </a:solidFill>
              </a:rPr>
              <a:t>-Kriterien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5707E789-BEFF-B742-9189-923B1620A33A}"/>
              </a:ext>
            </a:extLst>
          </p:cNvPr>
          <p:cNvSpPr txBox="1">
            <a:spLocks/>
          </p:cNvSpPr>
          <p:nvPr/>
        </p:nvSpPr>
        <p:spPr bwMode="auto">
          <a:xfrm>
            <a:off x="685575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Infos Name /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Email bekannt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30EE0584-1270-CF48-A03D-28B36EB0A810}"/>
              </a:ext>
            </a:extLst>
          </p:cNvPr>
          <p:cNvCxnSpPr/>
          <p:nvPr/>
        </p:nvCxnSpPr>
        <p:spPr bwMode="auto">
          <a:xfrm flipH="1">
            <a:off x="3847605" y="969730"/>
            <a:ext cx="451263" cy="103720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747678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43631F8E-3A02-0A46-9FCB-04B7172282F6}"/>
              </a:ext>
            </a:extLst>
          </p:cNvPr>
          <p:cNvSpPr/>
          <p:nvPr/>
        </p:nvSpPr>
        <p:spPr bwMode="auto">
          <a:xfrm>
            <a:off x="855472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5000" sy="95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9E9AE67-D218-B348-986D-1510CAB4D497}"/>
              </a:ext>
            </a:extLst>
          </p:cNvPr>
          <p:cNvSpPr/>
          <p:nvPr/>
        </p:nvSpPr>
        <p:spPr bwMode="auto">
          <a:xfrm>
            <a:off x="855472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61BCCAD-1E88-B240-A4F4-504A01C79C31}"/>
              </a:ext>
            </a:extLst>
          </p:cNvPr>
          <p:cNvSpPr txBox="1">
            <a:spLocks/>
          </p:cNvSpPr>
          <p:nvPr/>
        </p:nvSpPr>
        <p:spPr bwMode="auto">
          <a:xfrm>
            <a:off x="869639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4F8BB6"/>
                </a:solidFill>
              </a:rPr>
              <a:t>Prospect</a:t>
            </a:r>
            <a:endParaRPr lang="de-DE" sz="1200" kern="0" dirty="0">
              <a:solidFill>
                <a:srgbClr val="4F8BB6"/>
              </a:solidFill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D9B0C9B-58E6-DB4E-B67D-510561862121}"/>
              </a:ext>
            </a:extLst>
          </p:cNvPr>
          <p:cNvSpPr txBox="1">
            <a:spLocks/>
          </p:cNvSpPr>
          <p:nvPr/>
        </p:nvSpPr>
        <p:spPr bwMode="auto">
          <a:xfrm>
            <a:off x="872539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konkretes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und akutes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Bedürfnis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36985-C61B-104E-8297-1A1AD86CB7E7}"/>
              </a:ext>
            </a:extLst>
          </p:cNvPr>
          <p:cNvSpPr/>
          <p:nvPr/>
        </p:nvSpPr>
        <p:spPr bwMode="auto">
          <a:xfrm>
            <a:off x="1040384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6000" sy="96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7D015F-7106-454D-919C-D6AD9F7050F1}"/>
              </a:ext>
            </a:extLst>
          </p:cNvPr>
          <p:cNvSpPr/>
          <p:nvPr/>
        </p:nvSpPr>
        <p:spPr bwMode="auto">
          <a:xfrm>
            <a:off x="1040384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3612D96-2998-6844-89B0-77A0A8C7CF61}"/>
              </a:ext>
            </a:extLst>
          </p:cNvPr>
          <p:cNvSpPr txBox="1">
            <a:spLocks/>
          </p:cNvSpPr>
          <p:nvPr/>
        </p:nvSpPr>
        <p:spPr bwMode="auto">
          <a:xfrm>
            <a:off x="1054551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4F8BB6"/>
                </a:solidFill>
              </a:rPr>
              <a:t>Customer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A8FAF92-F5C1-8B46-B3B1-FA866A73A2F8}"/>
              </a:ext>
            </a:extLst>
          </p:cNvPr>
          <p:cNvSpPr txBox="1">
            <a:spLocks/>
          </p:cNvSpPr>
          <p:nvPr/>
        </p:nvSpPr>
        <p:spPr bwMode="auto">
          <a:xfrm>
            <a:off x="10538343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hat gekauft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9A276E-CA5F-D34D-87FB-DCC541AB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46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6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4" y="2229048"/>
            <a:ext cx="9326351" cy="3035102"/>
          </a:xfrm>
          <a:prstGeom prst="rect">
            <a:avLst/>
          </a:prstGeom>
        </p:spPr>
      </p:pic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FFE1CAA-0F4C-B44F-8629-7FA67B55D2E4}"/>
              </a:ext>
            </a:extLst>
          </p:cNvPr>
          <p:cNvCxnSpPr/>
          <p:nvPr/>
        </p:nvCxnSpPr>
        <p:spPr bwMode="auto">
          <a:xfrm>
            <a:off x="6716011" y="2604407"/>
            <a:ext cx="0" cy="2163536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41760F8D-0EB8-BF41-8F4B-EECC5DA095A7}"/>
              </a:ext>
            </a:extLst>
          </p:cNvPr>
          <p:cNvCxnSpPr>
            <a:cxnSpLocks/>
          </p:cNvCxnSpPr>
          <p:nvPr/>
        </p:nvCxnSpPr>
        <p:spPr bwMode="auto">
          <a:xfrm>
            <a:off x="8555936" y="3106454"/>
            <a:ext cx="0" cy="1245852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1E0926C-39E2-D44E-975E-834BCFD2ACE4}"/>
              </a:ext>
            </a:extLst>
          </p:cNvPr>
          <p:cNvCxnSpPr>
            <a:cxnSpLocks/>
          </p:cNvCxnSpPr>
          <p:nvPr/>
        </p:nvCxnSpPr>
        <p:spPr bwMode="auto">
          <a:xfrm>
            <a:off x="10402549" y="3342904"/>
            <a:ext cx="0" cy="789709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CA7EB167-2C8D-3B4E-8FAC-1AD4F3756982}"/>
              </a:ext>
            </a:extLst>
          </p:cNvPr>
          <p:cNvSpPr txBox="1">
            <a:spLocks/>
          </p:cNvSpPr>
          <p:nvPr/>
        </p:nvSpPr>
        <p:spPr bwMode="auto">
          <a:xfrm>
            <a:off x="3124199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F451C011-E460-2641-B42D-79179C228D13}"/>
              </a:ext>
            </a:extLst>
          </p:cNvPr>
          <p:cNvSpPr txBox="1">
            <a:spLocks/>
          </p:cNvSpPr>
          <p:nvPr/>
        </p:nvSpPr>
        <p:spPr bwMode="auto">
          <a:xfrm>
            <a:off x="6855768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A1A5B97-7BC2-5647-B7E3-3FD68F0FF3DB}"/>
              </a:ext>
            </a:extLst>
          </p:cNvPr>
          <p:cNvSpPr txBox="1">
            <a:spLocks/>
          </p:cNvSpPr>
          <p:nvPr/>
        </p:nvSpPr>
        <p:spPr bwMode="auto">
          <a:xfrm>
            <a:off x="8699000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E7947DA-0006-0B40-B6CE-0A0817596A11}"/>
              </a:ext>
            </a:extLst>
          </p:cNvPr>
          <p:cNvSpPr txBox="1">
            <a:spLocks/>
          </p:cNvSpPr>
          <p:nvPr/>
        </p:nvSpPr>
        <p:spPr bwMode="auto">
          <a:xfrm>
            <a:off x="10548903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2ABE73A4-70DC-9342-A687-8646E65041A3}"/>
              </a:ext>
            </a:extLst>
          </p:cNvPr>
          <p:cNvSpPr txBox="1">
            <a:spLocks/>
          </p:cNvSpPr>
          <p:nvPr/>
        </p:nvSpPr>
        <p:spPr bwMode="auto">
          <a:xfrm>
            <a:off x="3372555" y="5689466"/>
            <a:ext cx="1876778" cy="6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Zum Bleiben motivieren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erhöhen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Identität erfahren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0935E800-935D-B94C-9125-7D5CD5FB32F8}"/>
              </a:ext>
            </a:extLst>
          </p:cNvPr>
          <p:cNvSpPr txBox="1">
            <a:spLocks/>
          </p:cNvSpPr>
          <p:nvPr/>
        </p:nvSpPr>
        <p:spPr bwMode="auto">
          <a:xfrm>
            <a:off x="7120467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Beziehung halten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befeuern</a:t>
            </a:r>
          </a:p>
          <a:p>
            <a:pPr>
              <a:lnSpc>
                <a:spcPts val="1900"/>
              </a:lnSpc>
            </a:pPr>
            <a:r>
              <a:rPr lang="de-DE" sz="950" b="0" kern="0" dirty="0" err="1">
                <a:solidFill>
                  <a:srgbClr val="282828"/>
                </a:solidFill>
              </a:rPr>
              <a:t>Opportunity</a:t>
            </a:r>
            <a:r>
              <a:rPr lang="de-DE" sz="950" b="0" kern="0" dirty="0">
                <a:solidFill>
                  <a:srgbClr val="282828"/>
                </a:solidFill>
              </a:rPr>
              <a:t> schaffen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ED3C6724-8491-D845-AEB8-6F17097C0E36}"/>
              </a:ext>
            </a:extLst>
          </p:cNvPr>
          <p:cNvSpPr txBox="1">
            <a:spLocks/>
          </p:cNvSpPr>
          <p:nvPr/>
        </p:nvSpPr>
        <p:spPr bwMode="auto">
          <a:xfrm>
            <a:off x="8904111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konkretisieren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Angebot erstellen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1D2B8516-71B3-F147-98FA-4B904C4240EB}"/>
              </a:ext>
            </a:extLst>
          </p:cNvPr>
          <p:cNvSpPr txBox="1">
            <a:spLocks/>
          </p:cNvSpPr>
          <p:nvPr/>
        </p:nvSpPr>
        <p:spPr bwMode="auto">
          <a:xfrm>
            <a:off x="10811933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ausbauen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Kundenbindung</a:t>
            </a: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21D3C2B7-9D10-F349-8D06-0C78B9EE4D4D}"/>
              </a:ext>
            </a:extLst>
          </p:cNvPr>
          <p:cNvCxnSpPr/>
          <p:nvPr/>
        </p:nvCxnSpPr>
        <p:spPr bwMode="auto">
          <a:xfrm>
            <a:off x="312420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2169E51F-A54C-2347-867A-349A44BA4292}"/>
              </a:ext>
            </a:extLst>
          </p:cNvPr>
          <p:cNvCxnSpPr/>
          <p:nvPr/>
        </p:nvCxnSpPr>
        <p:spPr bwMode="auto">
          <a:xfrm>
            <a:off x="312420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EB33B96-46B7-B040-8FE2-F33F9FE84B4B}"/>
              </a:ext>
            </a:extLst>
          </p:cNvPr>
          <p:cNvCxnSpPr/>
          <p:nvPr/>
        </p:nvCxnSpPr>
        <p:spPr bwMode="auto">
          <a:xfrm>
            <a:off x="312420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E8A3EB4A-2DCE-954E-B8B8-7E3836CDFFED}"/>
              </a:ext>
            </a:extLst>
          </p:cNvPr>
          <p:cNvCxnSpPr/>
          <p:nvPr/>
        </p:nvCxnSpPr>
        <p:spPr bwMode="auto">
          <a:xfrm>
            <a:off x="6884276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A7C594A-6D8A-EE4A-9164-DA04CBB7C330}"/>
              </a:ext>
            </a:extLst>
          </p:cNvPr>
          <p:cNvCxnSpPr/>
          <p:nvPr/>
        </p:nvCxnSpPr>
        <p:spPr bwMode="auto">
          <a:xfrm>
            <a:off x="6884276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B88586CF-C0FC-2E48-B5D6-72430CE156EB}"/>
              </a:ext>
            </a:extLst>
          </p:cNvPr>
          <p:cNvCxnSpPr/>
          <p:nvPr/>
        </p:nvCxnSpPr>
        <p:spPr bwMode="auto">
          <a:xfrm>
            <a:off x="6884276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7B53EA8-DBB8-FF48-9F3E-56FDBF117A73}"/>
              </a:ext>
            </a:extLst>
          </p:cNvPr>
          <p:cNvCxnSpPr/>
          <p:nvPr/>
        </p:nvCxnSpPr>
        <p:spPr bwMode="auto">
          <a:xfrm>
            <a:off x="866578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D57BAFED-C912-4149-898A-B1C3D94618B1}"/>
              </a:ext>
            </a:extLst>
          </p:cNvPr>
          <p:cNvCxnSpPr/>
          <p:nvPr/>
        </p:nvCxnSpPr>
        <p:spPr bwMode="auto">
          <a:xfrm>
            <a:off x="866578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FB382E0-BEE4-9F47-A524-2D1A2C3BD853}"/>
              </a:ext>
            </a:extLst>
          </p:cNvPr>
          <p:cNvCxnSpPr/>
          <p:nvPr/>
        </p:nvCxnSpPr>
        <p:spPr bwMode="auto">
          <a:xfrm>
            <a:off x="866578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C61CE977-CDA6-7548-BE11-263B34BCBEF0}"/>
              </a:ext>
            </a:extLst>
          </p:cNvPr>
          <p:cNvCxnSpPr/>
          <p:nvPr/>
        </p:nvCxnSpPr>
        <p:spPr bwMode="auto">
          <a:xfrm>
            <a:off x="10573408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0E48E73-78D7-6F48-9850-391343D42D1C}"/>
              </a:ext>
            </a:extLst>
          </p:cNvPr>
          <p:cNvCxnSpPr/>
          <p:nvPr/>
        </p:nvCxnSpPr>
        <p:spPr bwMode="auto">
          <a:xfrm>
            <a:off x="10573408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E4B0CC1E-3BE6-C743-B62F-274798FA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5" y="3666609"/>
            <a:ext cx="1336305" cy="186740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104D9A0-7896-624D-BC37-C20B3F27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3" y="3449582"/>
            <a:ext cx="590655" cy="208051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A5A0F7-42EF-B64A-82A9-10D922EB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3742954"/>
            <a:ext cx="563891" cy="179577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1E3608F-F68A-AD4C-874C-BDBC80F3A5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86" y="3745734"/>
            <a:ext cx="476400" cy="179299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4B045B1-5DDD-3B44-AB79-F2613D13AEBF}"/>
              </a:ext>
            </a:extLst>
          </p:cNvPr>
          <p:cNvSpPr/>
          <p:nvPr/>
        </p:nvSpPr>
        <p:spPr bwMode="auto">
          <a:xfrm>
            <a:off x="4592040" y="36252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9AC3843-3CA7-1F4D-92C1-B4BAC5BA9C0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0" y="2956010"/>
            <a:ext cx="1091218" cy="716112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2F7430CA-3713-CF41-86A5-A1A46ADE450C}"/>
              </a:ext>
            </a:extLst>
          </p:cNvPr>
          <p:cNvSpPr txBox="1">
            <a:spLocks/>
          </p:cNvSpPr>
          <p:nvPr/>
        </p:nvSpPr>
        <p:spPr bwMode="auto">
          <a:xfrm>
            <a:off x="4757698" y="3088640"/>
            <a:ext cx="847635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Marketing-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67001-30CA-E840-8C71-C226A2A071FC}"/>
              </a:ext>
            </a:extLst>
          </p:cNvPr>
          <p:cNvSpPr/>
          <p:nvPr/>
        </p:nvSpPr>
        <p:spPr bwMode="auto">
          <a:xfrm>
            <a:off x="7161773" y="3438236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DBD1DF-9276-4D42-B722-E120D3E53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8" y="2815507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0959A5C2-599D-414B-B0F2-F4A0E0EB0989}"/>
              </a:ext>
            </a:extLst>
          </p:cNvPr>
          <p:cNvSpPr txBox="1">
            <a:spLocks/>
          </p:cNvSpPr>
          <p:nvPr/>
        </p:nvSpPr>
        <p:spPr bwMode="auto">
          <a:xfrm>
            <a:off x="7337613" y="2909832"/>
            <a:ext cx="783818" cy="4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Leads-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DAE42-9AEA-0842-B183-5C607EE28554}"/>
              </a:ext>
            </a:extLst>
          </p:cNvPr>
          <p:cNvSpPr/>
          <p:nvPr/>
        </p:nvSpPr>
        <p:spPr bwMode="auto">
          <a:xfrm>
            <a:off x="8950069" y="3690708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81CFE5-20ED-1B40-9F54-368DC593F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07" y="3064148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AFC1B22-4EA7-4544-96BA-B8D720696A0F}"/>
              </a:ext>
            </a:extLst>
          </p:cNvPr>
          <p:cNvSpPr txBox="1">
            <a:spLocks/>
          </p:cNvSpPr>
          <p:nvPr/>
        </p:nvSpPr>
        <p:spPr bwMode="auto">
          <a:xfrm>
            <a:off x="9128311" y="3157170"/>
            <a:ext cx="79262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Sales</a:t>
            </a:r>
            <a:r>
              <a:rPr lang="de-DE" sz="1200" b="0" kern="0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C60574-CA62-634C-9064-91A1CEFC91C0}"/>
              </a:ext>
            </a:extLst>
          </p:cNvPr>
          <p:cNvSpPr/>
          <p:nvPr/>
        </p:nvSpPr>
        <p:spPr bwMode="auto">
          <a:xfrm>
            <a:off x="10847685" y="37008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BED4C74-7636-5F49-AEDE-BDBA51B09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86" y="3079842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itel 1">
            <a:extLst>
              <a:ext uri="{FF2B5EF4-FFF2-40B4-BE49-F238E27FC236}">
                <a16:creationId xmlns:a16="http://schemas.microsoft.com/office/drawing/2014/main" id="{98E872ED-F482-E249-AD3A-831EB16C8BCA}"/>
              </a:ext>
            </a:extLst>
          </p:cNvPr>
          <p:cNvSpPr txBox="1">
            <a:spLocks/>
          </p:cNvSpPr>
          <p:nvPr/>
        </p:nvSpPr>
        <p:spPr bwMode="auto">
          <a:xfrm>
            <a:off x="11022425" y="3157170"/>
            <a:ext cx="78890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Customer-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8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49517F7-34B9-624A-9775-3BFAB20744DC}"/>
              </a:ext>
            </a:extLst>
          </p:cNvPr>
          <p:cNvSpPr/>
          <p:nvPr/>
        </p:nvSpPr>
        <p:spPr bwMode="auto">
          <a:xfrm>
            <a:off x="2346960" y="924560"/>
            <a:ext cx="9848215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B80328-CD36-0643-8C87-596168C942D0}"/>
              </a:ext>
            </a:extLst>
          </p:cNvPr>
          <p:cNvSpPr/>
          <p:nvPr/>
        </p:nvSpPr>
        <p:spPr bwMode="auto">
          <a:xfrm>
            <a:off x="670560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8520000" sx="85000" sy="85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839BA76-A589-034F-8EDE-70E8B1D0E48D}"/>
              </a:ext>
            </a:extLst>
          </p:cNvPr>
          <p:cNvSpPr/>
          <p:nvPr/>
        </p:nvSpPr>
        <p:spPr bwMode="auto">
          <a:xfrm>
            <a:off x="6714968" y="924560"/>
            <a:ext cx="1778792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6D0875-8938-1F4C-B21D-554BB57CA5B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0DB24-6A77-DA47-896F-E8C5F4CD74C4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88342-1C88-FE4D-B453-F79E702E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98059C-2D32-8B4F-B415-D5B272B90BCD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4EB04470-969F-264E-85D1-0CD8AFE5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30EE0584-1270-CF48-A03D-28B36EB0A810}"/>
              </a:ext>
            </a:extLst>
          </p:cNvPr>
          <p:cNvCxnSpPr/>
          <p:nvPr/>
        </p:nvCxnSpPr>
        <p:spPr bwMode="auto">
          <a:xfrm flipH="1">
            <a:off x="3847605" y="969730"/>
            <a:ext cx="451263" cy="103720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747678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43631F8E-3A02-0A46-9FCB-04B7172282F6}"/>
              </a:ext>
            </a:extLst>
          </p:cNvPr>
          <p:cNvSpPr/>
          <p:nvPr/>
        </p:nvSpPr>
        <p:spPr bwMode="auto">
          <a:xfrm>
            <a:off x="855472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5000" sy="95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9E9AE67-D218-B348-986D-1510CAB4D497}"/>
              </a:ext>
            </a:extLst>
          </p:cNvPr>
          <p:cNvSpPr/>
          <p:nvPr/>
        </p:nvSpPr>
        <p:spPr bwMode="auto">
          <a:xfrm>
            <a:off x="855472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36985-C61B-104E-8297-1A1AD86CB7E7}"/>
              </a:ext>
            </a:extLst>
          </p:cNvPr>
          <p:cNvSpPr/>
          <p:nvPr/>
        </p:nvSpPr>
        <p:spPr bwMode="auto">
          <a:xfrm>
            <a:off x="1040384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6000" sy="96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7D015F-7106-454D-919C-D6AD9F7050F1}"/>
              </a:ext>
            </a:extLst>
          </p:cNvPr>
          <p:cNvSpPr/>
          <p:nvPr/>
        </p:nvSpPr>
        <p:spPr bwMode="auto">
          <a:xfrm>
            <a:off x="1040384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9A276E-CA5F-D34D-87FB-DCC541AB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44" y="2229048"/>
            <a:ext cx="8824750" cy="3035102"/>
          </a:xfrm>
          <a:prstGeom prst="rect">
            <a:avLst/>
          </a:prstGeom>
        </p:spPr>
      </p:pic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FFE1CAA-0F4C-B44F-8629-7FA67B55D2E4}"/>
              </a:ext>
            </a:extLst>
          </p:cNvPr>
          <p:cNvCxnSpPr/>
          <p:nvPr/>
        </p:nvCxnSpPr>
        <p:spPr bwMode="auto">
          <a:xfrm>
            <a:off x="6716011" y="2604407"/>
            <a:ext cx="0" cy="2163536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41760F8D-0EB8-BF41-8F4B-EECC5DA095A7}"/>
              </a:ext>
            </a:extLst>
          </p:cNvPr>
          <p:cNvCxnSpPr>
            <a:cxnSpLocks/>
          </p:cNvCxnSpPr>
          <p:nvPr/>
        </p:nvCxnSpPr>
        <p:spPr bwMode="auto">
          <a:xfrm>
            <a:off x="8555936" y="3106454"/>
            <a:ext cx="0" cy="1245852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1E0926C-39E2-D44E-975E-834BCFD2ACE4}"/>
              </a:ext>
            </a:extLst>
          </p:cNvPr>
          <p:cNvCxnSpPr>
            <a:cxnSpLocks/>
          </p:cNvCxnSpPr>
          <p:nvPr/>
        </p:nvCxnSpPr>
        <p:spPr bwMode="auto">
          <a:xfrm>
            <a:off x="10402549" y="3342904"/>
            <a:ext cx="0" cy="789709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21D3C2B7-9D10-F349-8D06-0C78B9EE4D4D}"/>
              </a:ext>
            </a:extLst>
          </p:cNvPr>
          <p:cNvCxnSpPr/>
          <p:nvPr/>
        </p:nvCxnSpPr>
        <p:spPr bwMode="auto">
          <a:xfrm>
            <a:off x="312420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2169E51F-A54C-2347-867A-349A44BA4292}"/>
              </a:ext>
            </a:extLst>
          </p:cNvPr>
          <p:cNvCxnSpPr/>
          <p:nvPr/>
        </p:nvCxnSpPr>
        <p:spPr bwMode="auto">
          <a:xfrm>
            <a:off x="312420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EB33B96-46B7-B040-8FE2-F33F9FE84B4B}"/>
              </a:ext>
            </a:extLst>
          </p:cNvPr>
          <p:cNvCxnSpPr/>
          <p:nvPr/>
        </p:nvCxnSpPr>
        <p:spPr bwMode="auto">
          <a:xfrm>
            <a:off x="312420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E8A3EB4A-2DCE-954E-B8B8-7E3836CDFFED}"/>
              </a:ext>
            </a:extLst>
          </p:cNvPr>
          <p:cNvCxnSpPr/>
          <p:nvPr/>
        </p:nvCxnSpPr>
        <p:spPr bwMode="auto">
          <a:xfrm>
            <a:off x="6884276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A7C594A-6D8A-EE4A-9164-DA04CBB7C330}"/>
              </a:ext>
            </a:extLst>
          </p:cNvPr>
          <p:cNvCxnSpPr/>
          <p:nvPr/>
        </p:nvCxnSpPr>
        <p:spPr bwMode="auto">
          <a:xfrm>
            <a:off x="6884276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B88586CF-C0FC-2E48-B5D6-72430CE156EB}"/>
              </a:ext>
            </a:extLst>
          </p:cNvPr>
          <p:cNvCxnSpPr/>
          <p:nvPr/>
        </p:nvCxnSpPr>
        <p:spPr bwMode="auto">
          <a:xfrm>
            <a:off x="6884276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7B53EA8-DBB8-FF48-9F3E-56FDBF117A73}"/>
              </a:ext>
            </a:extLst>
          </p:cNvPr>
          <p:cNvCxnSpPr/>
          <p:nvPr/>
        </p:nvCxnSpPr>
        <p:spPr bwMode="auto">
          <a:xfrm>
            <a:off x="866578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D57BAFED-C912-4149-898A-B1C3D94618B1}"/>
              </a:ext>
            </a:extLst>
          </p:cNvPr>
          <p:cNvCxnSpPr/>
          <p:nvPr/>
        </p:nvCxnSpPr>
        <p:spPr bwMode="auto">
          <a:xfrm>
            <a:off x="866578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FB382E0-BEE4-9F47-A524-2D1A2C3BD853}"/>
              </a:ext>
            </a:extLst>
          </p:cNvPr>
          <p:cNvCxnSpPr/>
          <p:nvPr/>
        </p:nvCxnSpPr>
        <p:spPr bwMode="auto">
          <a:xfrm>
            <a:off x="866578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C61CE977-CDA6-7548-BE11-263B34BCBEF0}"/>
              </a:ext>
            </a:extLst>
          </p:cNvPr>
          <p:cNvCxnSpPr/>
          <p:nvPr/>
        </p:nvCxnSpPr>
        <p:spPr bwMode="auto">
          <a:xfrm>
            <a:off x="10573408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0E48E73-78D7-6F48-9850-391343D42D1C}"/>
              </a:ext>
            </a:extLst>
          </p:cNvPr>
          <p:cNvCxnSpPr/>
          <p:nvPr/>
        </p:nvCxnSpPr>
        <p:spPr bwMode="auto">
          <a:xfrm>
            <a:off x="10573408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E4B0CC1E-3BE6-C743-B62F-274798FA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5" y="3666609"/>
            <a:ext cx="1336305" cy="186740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104D9A0-7896-624D-BC37-C20B3F27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3" y="3449582"/>
            <a:ext cx="590655" cy="208051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A5A0F7-42EF-B64A-82A9-10D922EB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3742954"/>
            <a:ext cx="563891" cy="179577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1E3608F-F68A-AD4C-874C-BDBC80F3A5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86" y="3745734"/>
            <a:ext cx="476400" cy="179299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4B045B1-5DDD-3B44-AB79-F2613D13AEBF}"/>
              </a:ext>
            </a:extLst>
          </p:cNvPr>
          <p:cNvSpPr/>
          <p:nvPr/>
        </p:nvSpPr>
        <p:spPr bwMode="auto">
          <a:xfrm>
            <a:off x="4592040" y="36252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9AC3843-3CA7-1F4D-92C1-B4BAC5BA9C0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0" y="2956010"/>
            <a:ext cx="1091218" cy="716112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2F7430CA-3713-CF41-86A5-A1A46ADE450C}"/>
              </a:ext>
            </a:extLst>
          </p:cNvPr>
          <p:cNvSpPr txBox="1">
            <a:spLocks/>
          </p:cNvSpPr>
          <p:nvPr/>
        </p:nvSpPr>
        <p:spPr bwMode="auto">
          <a:xfrm>
            <a:off x="4757698" y="3088640"/>
            <a:ext cx="847635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Marketing-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67001-30CA-E840-8C71-C226A2A071FC}"/>
              </a:ext>
            </a:extLst>
          </p:cNvPr>
          <p:cNvSpPr/>
          <p:nvPr/>
        </p:nvSpPr>
        <p:spPr bwMode="auto">
          <a:xfrm>
            <a:off x="7161773" y="3438236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DBD1DF-9276-4D42-B722-E120D3E53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8" y="2815507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0959A5C2-599D-414B-B0F2-F4A0E0EB0989}"/>
              </a:ext>
            </a:extLst>
          </p:cNvPr>
          <p:cNvSpPr txBox="1">
            <a:spLocks/>
          </p:cNvSpPr>
          <p:nvPr/>
        </p:nvSpPr>
        <p:spPr bwMode="auto">
          <a:xfrm>
            <a:off x="7337613" y="2909832"/>
            <a:ext cx="783818" cy="4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Leads-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DAE42-9AEA-0842-B183-5C607EE28554}"/>
              </a:ext>
            </a:extLst>
          </p:cNvPr>
          <p:cNvSpPr/>
          <p:nvPr/>
        </p:nvSpPr>
        <p:spPr bwMode="auto">
          <a:xfrm>
            <a:off x="8950069" y="3690708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81CFE5-20ED-1B40-9F54-368DC593F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07" y="3064148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AFC1B22-4EA7-4544-96BA-B8D720696A0F}"/>
              </a:ext>
            </a:extLst>
          </p:cNvPr>
          <p:cNvSpPr txBox="1">
            <a:spLocks/>
          </p:cNvSpPr>
          <p:nvPr/>
        </p:nvSpPr>
        <p:spPr bwMode="auto">
          <a:xfrm>
            <a:off x="9128311" y="3157170"/>
            <a:ext cx="79262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Sales</a:t>
            </a:r>
            <a:r>
              <a:rPr lang="de-DE" sz="1200" b="0" kern="0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C60574-CA62-634C-9064-91A1CEFC91C0}"/>
              </a:ext>
            </a:extLst>
          </p:cNvPr>
          <p:cNvSpPr/>
          <p:nvPr/>
        </p:nvSpPr>
        <p:spPr bwMode="auto">
          <a:xfrm>
            <a:off x="10847685" y="37008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BED4C74-7636-5F49-AEDE-BDBA51B09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86" y="3079842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itel 1">
            <a:extLst>
              <a:ext uri="{FF2B5EF4-FFF2-40B4-BE49-F238E27FC236}">
                <a16:creationId xmlns:a16="http://schemas.microsoft.com/office/drawing/2014/main" id="{98E872ED-F482-E249-AD3A-831EB16C8BCA}"/>
              </a:ext>
            </a:extLst>
          </p:cNvPr>
          <p:cNvSpPr txBox="1">
            <a:spLocks/>
          </p:cNvSpPr>
          <p:nvPr/>
        </p:nvSpPr>
        <p:spPr bwMode="auto">
          <a:xfrm>
            <a:off x="11022425" y="3157170"/>
            <a:ext cx="78890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Customer-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14F19713-F0B9-0543-A57D-7407D8C15A51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524F9FAD-4427-1C4A-805F-0AFC559EA059}"/>
              </a:ext>
            </a:extLst>
          </p:cNvPr>
          <p:cNvSpPr txBox="1">
            <a:spLocks/>
          </p:cNvSpPr>
          <p:nvPr/>
        </p:nvSpPr>
        <p:spPr bwMode="auto">
          <a:xfrm>
            <a:off x="312420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3943C2"/>
                </a:solidFill>
              </a:rPr>
              <a:t>Visitor</a:t>
            </a:r>
            <a:endParaRPr lang="de-DE" sz="1200" kern="0" dirty="0">
              <a:solidFill>
                <a:srgbClr val="3943C2"/>
              </a:solidFill>
            </a:endParaRPr>
          </a:p>
        </p:txBody>
      </p:sp>
      <p:sp>
        <p:nvSpPr>
          <p:cNvPr id="73" name="Titel 1">
            <a:extLst>
              <a:ext uri="{FF2B5EF4-FFF2-40B4-BE49-F238E27FC236}">
                <a16:creationId xmlns:a16="http://schemas.microsoft.com/office/drawing/2014/main" id="{589520CD-91F9-E245-81FB-1C8E73C37309}"/>
              </a:ext>
            </a:extLst>
          </p:cNvPr>
          <p:cNvSpPr txBox="1">
            <a:spLocks/>
          </p:cNvSpPr>
          <p:nvPr/>
        </p:nvSpPr>
        <p:spPr bwMode="auto">
          <a:xfrm>
            <a:off x="452628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3943C2"/>
                </a:solidFill>
              </a:rPr>
              <a:t>Potential</a:t>
            </a:r>
          </a:p>
        </p:txBody>
      </p:sp>
      <p:sp>
        <p:nvSpPr>
          <p:cNvPr id="74" name="Titel 1">
            <a:extLst>
              <a:ext uri="{FF2B5EF4-FFF2-40B4-BE49-F238E27FC236}">
                <a16:creationId xmlns:a16="http://schemas.microsoft.com/office/drawing/2014/main" id="{FA632922-8356-AE43-9C55-1530220794E6}"/>
              </a:ext>
            </a:extLst>
          </p:cNvPr>
          <p:cNvSpPr txBox="1">
            <a:spLocks/>
          </p:cNvSpPr>
          <p:nvPr/>
        </p:nvSpPr>
        <p:spPr bwMode="auto">
          <a:xfrm>
            <a:off x="6850165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3943C2"/>
                </a:solidFill>
              </a:rPr>
              <a:t>Lead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7BACD5BC-0BB5-F642-BE77-A69DE8B5E3E3}"/>
              </a:ext>
            </a:extLst>
          </p:cNvPr>
          <p:cNvSpPr txBox="1">
            <a:spLocks/>
          </p:cNvSpPr>
          <p:nvPr/>
        </p:nvSpPr>
        <p:spPr bwMode="auto">
          <a:xfrm>
            <a:off x="3124199" y="1365822"/>
            <a:ext cx="856645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anonym,</a:t>
            </a:r>
          </a:p>
          <a:p>
            <a:pPr>
              <a:lnSpc>
                <a:spcPts val="16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zufällig</a:t>
            </a:r>
          </a:p>
        </p:txBody>
      </p:sp>
      <p:sp>
        <p:nvSpPr>
          <p:cNvPr id="76" name="Titel 1">
            <a:extLst>
              <a:ext uri="{FF2B5EF4-FFF2-40B4-BE49-F238E27FC236}">
                <a16:creationId xmlns:a16="http://schemas.microsoft.com/office/drawing/2014/main" id="{49E7F67A-E8FF-2044-ACC5-0806EAA3CE7C}"/>
              </a:ext>
            </a:extLst>
          </p:cNvPr>
          <p:cNvSpPr txBox="1">
            <a:spLocks/>
          </p:cNvSpPr>
          <p:nvPr/>
        </p:nvSpPr>
        <p:spPr bwMode="auto">
          <a:xfrm>
            <a:off x="4522692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Besucher, erfüllt</a:t>
            </a:r>
          </a:p>
          <a:p>
            <a:pPr>
              <a:lnSpc>
                <a:spcPts val="1500"/>
              </a:lnSpc>
            </a:pPr>
            <a:r>
              <a:rPr lang="de-DE" sz="1050" b="0" kern="0" dirty="0" err="1">
                <a:solidFill>
                  <a:srgbClr val="282828"/>
                </a:solidFill>
              </a:rPr>
              <a:t>Targeting</a:t>
            </a:r>
            <a:r>
              <a:rPr lang="de-DE" sz="1050" b="0" kern="0" dirty="0">
                <a:solidFill>
                  <a:srgbClr val="282828"/>
                </a:solidFill>
              </a:rPr>
              <a:t>-Kriterien</a:t>
            </a:r>
          </a:p>
        </p:txBody>
      </p:sp>
      <p:sp>
        <p:nvSpPr>
          <p:cNvPr id="77" name="Titel 1">
            <a:extLst>
              <a:ext uri="{FF2B5EF4-FFF2-40B4-BE49-F238E27FC236}">
                <a16:creationId xmlns:a16="http://schemas.microsoft.com/office/drawing/2014/main" id="{61900816-3DCF-5143-BCB0-AF05FF568E02}"/>
              </a:ext>
            </a:extLst>
          </p:cNvPr>
          <p:cNvSpPr txBox="1">
            <a:spLocks/>
          </p:cNvSpPr>
          <p:nvPr/>
        </p:nvSpPr>
        <p:spPr bwMode="auto">
          <a:xfrm>
            <a:off x="685575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Infos Name /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Email bekannt</a:t>
            </a:r>
          </a:p>
        </p:txBody>
      </p:sp>
      <p:sp>
        <p:nvSpPr>
          <p:cNvPr id="78" name="Titel 1">
            <a:extLst>
              <a:ext uri="{FF2B5EF4-FFF2-40B4-BE49-F238E27FC236}">
                <a16:creationId xmlns:a16="http://schemas.microsoft.com/office/drawing/2014/main" id="{62EEDCC6-5500-4241-92DA-8FB437A836C8}"/>
              </a:ext>
            </a:extLst>
          </p:cNvPr>
          <p:cNvSpPr txBox="1">
            <a:spLocks/>
          </p:cNvSpPr>
          <p:nvPr/>
        </p:nvSpPr>
        <p:spPr bwMode="auto">
          <a:xfrm>
            <a:off x="869639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3943C2"/>
                </a:solidFill>
              </a:rPr>
              <a:t>Prospect</a:t>
            </a:r>
            <a:endParaRPr lang="de-DE" sz="1200" kern="0" dirty="0">
              <a:solidFill>
                <a:srgbClr val="3943C2"/>
              </a:solidFill>
            </a:endParaRPr>
          </a:p>
        </p:txBody>
      </p:sp>
      <p:sp>
        <p:nvSpPr>
          <p:cNvPr id="79" name="Titel 1">
            <a:extLst>
              <a:ext uri="{FF2B5EF4-FFF2-40B4-BE49-F238E27FC236}">
                <a16:creationId xmlns:a16="http://schemas.microsoft.com/office/drawing/2014/main" id="{101F504C-E7C2-D84B-B584-CD56ED3821F3}"/>
              </a:ext>
            </a:extLst>
          </p:cNvPr>
          <p:cNvSpPr txBox="1">
            <a:spLocks/>
          </p:cNvSpPr>
          <p:nvPr/>
        </p:nvSpPr>
        <p:spPr bwMode="auto">
          <a:xfrm>
            <a:off x="872539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konkretes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und akutes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Bedürfnis</a:t>
            </a:r>
          </a:p>
        </p:txBody>
      </p:sp>
      <p:sp>
        <p:nvSpPr>
          <p:cNvPr id="80" name="Titel 1">
            <a:extLst>
              <a:ext uri="{FF2B5EF4-FFF2-40B4-BE49-F238E27FC236}">
                <a16:creationId xmlns:a16="http://schemas.microsoft.com/office/drawing/2014/main" id="{8FA4EE93-123C-BB4E-9C74-67C59E2B0D12}"/>
              </a:ext>
            </a:extLst>
          </p:cNvPr>
          <p:cNvSpPr txBox="1">
            <a:spLocks/>
          </p:cNvSpPr>
          <p:nvPr/>
        </p:nvSpPr>
        <p:spPr bwMode="auto">
          <a:xfrm>
            <a:off x="1054551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3943C2"/>
                </a:solidFill>
              </a:rPr>
              <a:t>Customer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4BAC06FC-782E-8341-8816-4EFA9CDD9536}"/>
              </a:ext>
            </a:extLst>
          </p:cNvPr>
          <p:cNvSpPr txBox="1">
            <a:spLocks/>
          </p:cNvSpPr>
          <p:nvPr/>
        </p:nvSpPr>
        <p:spPr bwMode="auto">
          <a:xfrm>
            <a:off x="10538343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hat gekauft</a:t>
            </a:r>
          </a:p>
        </p:txBody>
      </p:sp>
      <p:sp>
        <p:nvSpPr>
          <p:cNvPr id="82" name="Titel 1">
            <a:extLst>
              <a:ext uri="{FF2B5EF4-FFF2-40B4-BE49-F238E27FC236}">
                <a16:creationId xmlns:a16="http://schemas.microsoft.com/office/drawing/2014/main" id="{67F90405-320C-2F46-AE99-0AEE62CEE757}"/>
              </a:ext>
            </a:extLst>
          </p:cNvPr>
          <p:cNvSpPr txBox="1">
            <a:spLocks/>
          </p:cNvSpPr>
          <p:nvPr/>
        </p:nvSpPr>
        <p:spPr bwMode="auto">
          <a:xfrm>
            <a:off x="3124199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83" name="Titel 1">
            <a:extLst>
              <a:ext uri="{FF2B5EF4-FFF2-40B4-BE49-F238E27FC236}">
                <a16:creationId xmlns:a16="http://schemas.microsoft.com/office/drawing/2014/main" id="{E7837FDF-0F36-0148-8226-1ED989BD7724}"/>
              </a:ext>
            </a:extLst>
          </p:cNvPr>
          <p:cNvSpPr txBox="1">
            <a:spLocks/>
          </p:cNvSpPr>
          <p:nvPr/>
        </p:nvSpPr>
        <p:spPr bwMode="auto">
          <a:xfrm>
            <a:off x="6855768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2958E485-13B2-4445-A993-CFFF6312BACD}"/>
              </a:ext>
            </a:extLst>
          </p:cNvPr>
          <p:cNvSpPr txBox="1">
            <a:spLocks/>
          </p:cNvSpPr>
          <p:nvPr/>
        </p:nvSpPr>
        <p:spPr bwMode="auto">
          <a:xfrm>
            <a:off x="8699000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85" name="Titel 1">
            <a:extLst>
              <a:ext uri="{FF2B5EF4-FFF2-40B4-BE49-F238E27FC236}">
                <a16:creationId xmlns:a16="http://schemas.microsoft.com/office/drawing/2014/main" id="{E86108D9-082B-FF4E-8C42-B9D41E1515C7}"/>
              </a:ext>
            </a:extLst>
          </p:cNvPr>
          <p:cNvSpPr txBox="1">
            <a:spLocks/>
          </p:cNvSpPr>
          <p:nvPr/>
        </p:nvSpPr>
        <p:spPr bwMode="auto">
          <a:xfrm>
            <a:off x="10548903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86" name="Titel 1">
            <a:extLst>
              <a:ext uri="{FF2B5EF4-FFF2-40B4-BE49-F238E27FC236}">
                <a16:creationId xmlns:a16="http://schemas.microsoft.com/office/drawing/2014/main" id="{6B3BC043-93A8-2742-B52E-2018BC9F5D77}"/>
              </a:ext>
            </a:extLst>
          </p:cNvPr>
          <p:cNvSpPr txBox="1">
            <a:spLocks/>
          </p:cNvSpPr>
          <p:nvPr/>
        </p:nvSpPr>
        <p:spPr bwMode="auto">
          <a:xfrm>
            <a:off x="3372555" y="5689466"/>
            <a:ext cx="1876778" cy="6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Zum Bleiben motivieren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erhöhen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Identität erfahren</a:t>
            </a:r>
          </a:p>
        </p:txBody>
      </p:sp>
      <p:sp>
        <p:nvSpPr>
          <p:cNvPr id="87" name="Titel 1">
            <a:extLst>
              <a:ext uri="{FF2B5EF4-FFF2-40B4-BE49-F238E27FC236}">
                <a16:creationId xmlns:a16="http://schemas.microsoft.com/office/drawing/2014/main" id="{16F3DFDB-D38B-5140-B74B-C6983FD1E272}"/>
              </a:ext>
            </a:extLst>
          </p:cNvPr>
          <p:cNvSpPr txBox="1">
            <a:spLocks/>
          </p:cNvSpPr>
          <p:nvPr/>
        </p:nvSpPr>
        <p:spPr bwMode="auto">
          <a:xfrm>
            <a:off x="7120467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Beziehung halten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befeuern</a:t>
            </a:r>
          </a:p>
          <a:p>
            <a:pPr>
              <a:lnSpc>
                <a:spcPts val="1900"/>
              </a:lnSpc>
            </a:pPr>
            <a:r>
              <a:rPr lang="de-DE" sz="950" b="0" kern="0" dirty="0" err="1">
                <a:solidFill>
                  <a:srgbClr val="282828"/>
                </a:solidFill>
              </a:rPr>
              <a:t>Opportunity</a:t>
            </a:r>
            <a:r>
              <a:rPr lang="de-DE" sz="950" b="0" kern="0" dirty="0">
                <a:solidFill>
                  <a:srgbClr val="282828"/>
                </a:solidFill>
              </a:rPr>
              <a:t> schaffen</a:t>
            </a:r>
          </a:p>
        </p:txBody>
      </p:sp>
      <p:sp>
        <p:nvSpPr>
          <p:cNvPr id="88" name="Titel 1">
            <a:extLst>
              <a:ext uri="{FF2B5EF4-FFF2-40B4-BE49-F238E27FC236}">
                <a16:creationId xmlns:a16="http://schemas.microsoft.com/office/drawing/2014/main" id="{AA57186E-9713-8146-A68A-C6925E784234}"/>
              </a:ext>
            </a:extLst>
          </p:cNvPr>
          <p:cNvSpPr txBox="1">
            <a:spLocks/>
          </p:cNvSpPr>
          <p:nvPr/>
        </p:nvSpPr>
        <p:spPr bwMode="auto">
          <a:xfrm>
            <a:off x="8904111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konkretisieren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Angebot erstellen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89" name="Titel 1">
            <a:extLst>
              <a:ext uri="{FF2B5EF4-FFF2-40B4-BE49-F238E27FC236}">
                <a16:creationId xmlns:a16="http://schemas.microsoft.com/office/drawing/2014/main" id="{CCECB064-DFD7-3048-BCC3-FE6D5D058D5C}"/>
              </a:ext>
            </a:extLst>
          </p:cNvPr>
          <p:cNvSpPr txBox="1">
            <a:spLocks/>
          </p:cNvSpPr>
          <p:nvPr/>
        </p:nvSpPr>
        <p:spPr bwMode="auto">
          <a:xfrm>
            <a:off x="10811933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ausbauen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Kundenbindung</a:t>
            </a:r>
          </a:p>
        </p:txBody>
      </p:sp>
      <p:sp>
        <p:nvSpPr>
          <p:cNvPr id="90" name="Titel 1">
            <a:extLst>
              <a:ext uri="{FF2B5EF4-FFF2-40B4-BE49-F238E27FC236}">
                <a16:creationId xmlns:a16="http://schemas.microsoft.com/office/drawing/2014/main" id="{B5D679A4-2316-CC49-AB16-F8D60F38B2FD}"/>
              </a:ext>
            </a:extLst>
          </p:cNvPr>
          <p:cNvSpPr txBox="1">
            <a:spLocks/>
          </p:cNvSpPr>
          <p:nvPr/>
        </p:nvSpPr>
        <p:spPr bwMode="auto">
          <a:xfrm>
            <a:off x="687676" y="6064421"/>
            <a:ext cx="1445926" cy="4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  <a:latin typeface="Akkurat" panose="02000503030000020004" pitchFamily="2" charset="0"/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  <a:latin typeface="Akkurat" panose="02000503030000020004" pitchFamily="2" charset="0"/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  <a:latin typeface="Akkurat" panose="02000503030000020004" pitchFamily="2" charset="0"/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  <a:latin typeface="Akkurat" panose="02000503030000020004" pitchFamily="2" charset="0"/>
              </a:rPr>
              <a:t> 2020</a:t>
            </a:r>
            <a:endParaRPr lang="de-DE" sz="1000" kern="0" dirty="0">
              <a:solidFill>
                <a:srgbClr val="282828"/>
              </a:solidFill>
              <a:latin typeface="Akkura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3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49517F7-34B9-624A-9775-3BFAB20744DC}"/>
              </a:ext>
            </a:extLst>
          </p:cNvPr>
          <p:cNvSpPr/>
          <p:nvPr/>
        </p:nvSpPr>
        <p:spPr bwMode="auto">
          <a:xfrm>
            <a:off x="2346960" y="924560"/>
            <a:ext cx="9848215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B80328-CD36-0643-8C87-596168C942D0}"/>
              </a:ext>
            </a:extLst>
          </p:cNvPr>
          <p:cNvSpPr/>
          <p:nvPr/>
        </p:nvSpPr>
        <p:spPr bwMode="auto">
          <a:xfrm>
            <a:off x="670560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8520000" sx="85000" sy="85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839BA76-A589-034F-8EDE-70E8B1D0E48D}"/>
              </a:ext>
            </a:extLst>
          </p:cNvPr>
          <p:cNvSpPr/>
          <p:nvPr/>
        </p:nvSpPr>
        <p:spPr bwMode="auto">
          <a:xfrm>
            <a:off x="6714968" y="924560"/>
            <a:ext cx="1778792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6D0875-8938-1F4C-B21D-554BB57CA5B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0DB24-6A77-DA47-896F-E8C5F4CD74C4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88342-1C88-FE4D-B453-F79E702E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98059C-2D32-8B4F-B415-D5B272B90BCD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BB8A48FB-072E-DE45-ABED-A862D086A0D6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B04470-969F-264E-85D1-0CD8AFE5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F294242-7A1D-E646-B3FA-AE6BBA594217}"/>
              </a:ext>
            </a:extLst>
          </p:cNvPr>
          <p:cNvSpPr txBox="1">
            <a:spLocks/>
          </p:cNvSpPr>
          <p:nvPr/>
        </p:nvSpPr>
        <p:spPr bwMode="auto">
          <a:xfrm>
            <a:off x="312420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5334B7"/>
                </a:solidFill>
              </a:rPr>
              <a:t>Visitor</a:t>
            </a:r>
            <a:endParaRPr lang="de-DE" sz="1200" kern="0" dirty="0">
              <a:solidFill>
                <a:srgbClr val="5334B7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CD79CF-CA11-3048-9D87-73F855E85ABE}"/>
              </a:ext>
            </a:extLst>
          </p:cNvPr>
          <p:cNvSpPr txBox="1">
            <a:spLocks/>
          </p:cNvSpPr>
          <p:nvPr/>
        </p:nvSpPr>
        <p:spPr bwMode="auto">
          <a:xfrm>
            <a:off x="452628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5334B7"/>
                </a:solidFill>
              </a:rPr>
              <a:t>Potential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0594852-7104-B54B-9293-4CE90E991E1C}"/>
              </a:ext>
            </a:extLst>
          </p:cNvPr>
          <p:cNvSpPr txBox="1">
            <a:spLocks/>
          </p:cNvSpPr>
          <p:nvPr/>
        </p:nvSpPr>
        <p:spPr bwMode="auto">
          <a:xfrm>
            <a:off x="6850165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5334B7"/>
                </a:solidFill>
              </a:rPr>
              <a:t>Lead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AA14E9B-46C7-1947-B3D0-E1F18FDB6270}"/>
              </a:ext>
            </a:extLst>
          </p:cNvPr>
          <p:cNvSpPr txBox="1">
            <a:spLocks/>
          </p:cNvSpPr>
          <p:nvPr/>
        </p:nvSpPr>
        <p:spPr bwMode="auto">
          <a:xfrm>
            <a:off x="3124199" y="1365822"/>
            <a:ext cx="856645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anonym,</a:t>
            </a:r>
          </a:p>
          <a:p>
            <a:pPr>
              <a:lnSpc>
                <a:spcPts val="16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zufällig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1D7A83E-0DF0-A14B-BF8F-93C92B8D6D0C}"/>
              </a:ext>
            </a:extLst>
          </p:cNvPr>
          <p:cNvSpPr txBox="1">
            <a:spLocks/>
          </p:cNvSpPr>
          <p:nvPr/>
        </p:nvSpPr>
        <p:spPr bwMode="auto">
          <a:xfrm>
            <a:off x="4522692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Besucher, erfüllt</a:t>
            </a:r>
          </a:p>
          <a:p>
            <a:pPr>
              <a:lnSpc>
                <a:spcPts val="1500"/>
              </a:lnSpc>
            </a:pPr>
            <a:r>
              <a:rPr lang="de-DE" sz="1050" b="0" kern="0" dirty="0" err="1">
                <a:solidFill>
                  <a:srgbClr val="282828"/>
                </a:solidFill>
              </a:rPr>
              <a:t>Targeting</a:t>
            </a:r>
            <a:r>
              <a:rPr lang="de-DE" sz="1050" b="0" kern="0" dirty="0">
                <a:solidFill>
                  <a:srgbClr val="282828"/>
                </a:solidFill>
              </a:rPr>
              <a:t>-Kriterien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5707E789-BEFF-B742-9189-923B1620A33A}"/>
              </a:ext>
            </a:extLst>
          </p:cNvPr>
          <p:cNvSpPr txBox="1">
            <a:spLocks/>
          </p:cNvSpPr>
          <p:nvPr/>
        </p:nvSpPr>
        <p:spPr bwMode="auto">
          <a:xfrm>
            <a:off x="685575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Infos Name /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Email bekannt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30EE0584-1270-CF48-A03D-28B36EB0A810}"/>
              </a:ext>
            </a:extLst>
          </p:cNvPr>
          <p:cNvCxnSpPr/>
          <p:nvPr/>
        </p:nvCxnSpPr>
        <p:spPr bwMode="auto">
          <a:xfrm flipH="1">
            <a:off x="3847605" y="969730"/>
            <a:ext cx="451263" cy="103720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747678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43631F8E-3A02-0A46-9FCB-04B7172282F6}"/>
              </a:ext>
            </a:extLst>
          </p:cNvPr>
          <p:cNvSpPr/>
          <p:nvPr/>
        </p:nvSpPr>
        <p:spPr bwMode="auto">
          <a:xfrm>
            <a:off x="855472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5000" sy="95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9E9AE67-D218-B348-986D-1510CAB4D497}"/>
              </a:ext>
            </a:extLst>
          </p:cNvPr>
          <p:cNvSpPr/>
          <p:nvPr/>
        </p:nvSpPr>
        <p:spPr bwMode="auto">
          <a:xfrm>
            <a:off x="855472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61BCCAD-1E88-B240-A4F4-504A01C79C31}"/>
              </a:ext>
            </a:extLst>
          </p:cNvPr>
          <p:cNvSpPr txBox="1">
            <a:spLocks/>
          </p:cNvSpPr>
          <p:nvPr/>
        </p:nvSpPr>
        <p:spPr bwMode="auto">
          <a:xfrm>
            <a:off x="869639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5334B7"/>
                </a:solidFill>
              </a:rPr>
              <a:t>Prospect</a:t>
            </a:r>
            <a:endParaRPr lang="de-DE" sz="1200" kern="0" dirty="0">
              <a:solidFill>
                <a:srgbClr val="5334B7"/>
              </a:solidFill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D9B0C9B-58E6-DB4E-B67D-510561862121}"/>
              </a:ext>
            </a:extLst>
          </p:cNvPr>
          <p:cNvSpPr txBox="1">
            <a:spLocks/>
          </p:cNvSpPr>
          <p:nvPr/>
        </p:nvSpPr>
        <p:spPr bwMode="auto">
          <a:xfrm>
            <a:off x="872539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konkretes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und akutes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Bedürfnis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36985-C61B-104E-8297-1A1AD86CB7E7}"/>
              </a:ext>
            </a:extLst>
          </p:cNvPr>
          <p:cNvSpPr/>
          <p:nvPr/>
        </p:nvSpPr>
        <p:spPr bwMode="auto">
          <a:xfrm>
            <a:off x="1040384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6000" sy="96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7D015F-7106-454D-919C-D6AD9F7050F1}"/>
              </a:ext>
            </a:extLst>
          </p:cNvPr>
          <p:cNvSpPr/>
          <p:nvPr/>
        </p:nvSpPr>
        <p:spPr bwMode="auto">
          <a:xfrm>
            <a:off x="1040384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3612D96-2998-6844-89B0-77A0A8C7CF61}"/>
              </a:ext>
            </a:extLst>
          </p:cNvPr>
          <p:cNvSpPr txBox="1">
            <a:spLocks/>
          </p:cNvSpPr>
          <p:nvPr/>
        </p:nvSpPr>
        <p:spPr bwMode="auto">
          <a:xfrm>
            <a:off x="1054551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5334B7"/>
                </a:solidFill>
              </a:rPr>
              <a:t>Customer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A8FAF92-F5C1-8B46-B3B1-FA866A73A2F8}"/>
              </a:ext>
            </a:extLst>
          </p:cNvPr>
          <p:cNvSpPr txBox="1">
            <a:spLocks/>
          </p:cNvSpPr>
          <p:nvPr/>
        </p:nvSpPr>
        <p:spPr bwMode="auto">
          <a:xfrm>
            <a:off x="10538343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hat gekauft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9A276E-CA5F-D34D-87FB-DCC541AB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44" y="2229048"/>
            <a:ext cx="8824750" cy="3035101"/>
          </a:xfrm>
          <a:prstGeom prst="rect">
            <a:avLst/>
          </a:prstGeom>
        </p:spPr>
      </p:pic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FFE1CAA-0F4C-B44F-8629-7FA67B55D2E4}"/>
              </a:ext>
            </a:extLst>
          </p:cNvPr>
          <p:cNvCxnSpPr/>
          <p:nvPr/>
        </p:nvCxnSpPr>
        <p:spPr bwMode="auto">
          <a:xfrm>
            <a:off x="6716011" y="2604407"/>
            <a:ext cx="0" cy="2163536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41760F8D-0EB8-BF41-8F4B-EECC5DA095A7}"/>
              </a:ext>
            </a:extLst>
          </p:cNvPr>
          <p:cNvCxnSpPr>
            <a:cxnSpLocks/>
          </p:cNvCxnSpPr>
          <p:nvPr/>
        </p:nvCxnSpPr>
        <p:spPr bwMode="auto">
          <a:xfrm>
            <a:off x="8555936" y="3106454"/>
            <a:ext cx="0" cy="1245852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1E0926C-39E2-D44E-975E-834BCFD2ACE4}"/>
              </a:ext>
            </a:extLst>
          </p:cNvPr>
          <p:cNvCxnSpPr>
            <a:cxnSpLocks/>
          </p:cNvCxnSpPr>
          <p:nvPr/>
        </p:nvCxnSpPr>
        <p:spPr bwMode="auto">
          <a:xfrm>
            <a:off x="10402549" y="3342904"/>
            <a:ext cx="0" cy="789709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CA7EB167-2C8D-3B4E-8FAC-1AD4F3756982}"/>
              </a:ext>
            </a:extLst>
          </p:cNvPr>
          <p:cNvSpPr txBox="1">
            <a:spLocks/>
          </p:cNvSpPr>
          <p:nvPr/>
        </p:nvSpPr>
        <p:spPr bwMode="auto">
          <a:xfrm>
            <a:off x="3124199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F451C011-E460-2641-B42D-79179C228D13}"/>
              </a:ext>
            </a:extLst>
          </p:cNvPr>
          <p:cNvSpPr txBox="1">
            <a:spLocks/>
          </p:cNvSpPr>
          <p:nvPr/>
        </p:nvSpPr>
        <p:spPr bwMode="auto">
          <a:xfrm>
            <a:off x="6855768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A1A5B97-7BC2-5647-B7E3-3FD68F0FF3DB}"/>
              </a:ext>
            </a:extLst>
          </p:cNvPr>
          <p:cNvSpPr txBox="1">
            <a:spLocks/>
          </p:cNvSpPr>
          <p:nvPr/>
        </p:nvSpPr>
        <p:spPr bwMode="auto">
          <a:xfrm>
            <a:off x="8699000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E7947DA-0006-0B40-B6CE-0A0817596A11}"/>
              </a:ext>
            </a:extLst>
          </p:cNvPr>
          <p:cNvSpPr txBox="1">
            <a:spLocks/>
          </p:cNvSpPr>
          <p:nvPr/>
        </p:nvSpPr>
        <p:spPr bwMode="auto">
          <a:xfrm>
            <a:off x="10548903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2ABE73A4-70DC-9342-A687-8646E65041A3}"/>
              </a:ext>
            </a:extLst>
          </p:cNvPr>
          <p:cNvSpPr txBox="1">
            <a:spLocks/>
          </p:cNvSpPr>
          <p:nvPr/>
        </p:nvSpPr>
        <p:spPr bwMode="auto">
          <a:xfrm>
            <a:off x="3372555" y="5689466"/>
            <a:ext cx="1876778" cy="6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Zum Bleiben motivieren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erhöhen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Identität erfahren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0935E800-935D-B94C-9125-7D5CD5FB32F8}"/>
              </a:ext>
            </a:extLst>
          </p:cNvPr>
          <p:cNvSpPr txBox="1">
            <a:spLocks/>
          </p:cNvSpPr>
          <p:nvPr/>
        </p:nvSpPr>
        <p:spPr bwMode="auto">
          <a:xfrm>
            <a:off x="7120467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Beziehung halten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befeuern</a:t>
            </a:r>
          </a:p>
          <a:p>
            <a:pPr>
              <a:lnSpc>
                <a:spcPts val="1900"/>
              </a:lnSpc>
            </a:pPr>
            <a:r>
              <a:rPr lang="de-DE" sz="950" b="0" kern="0" dirty="0" err="1">
                <a:solidFill>
                  <a:srgbClr val="282828"/>
                </a:solidFill>
              </a:rPr>
              <a:t>Opportunity</a:t>
            </a:r>
            <a:r>
              <a:rPr lang="de-DE" sz="950" b="0" kern="0" dirty="0">
                <a:solidFill>
                  <a:srgbClr val="282828"/>
                </a:solidFill>
              </a:rPr>
              <a:t> schaffen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ED3C6724-8491-D845-AEB8-6F17097C0E36}"/>
              </a:ext>
            </a:extLst>
          </p:cNvPr>
          <p:cNvSpPr txBox="1">
            <a:spLocks/>
          </p:cNvSpPr>
          <p:nvPr/>
        </p:nvSpPr>
        <p:spPr bwMode="auto">
          <a:xfrm>
            <a:off x="8904111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konkretisieren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Angebot erstellen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1D2B8516-71B3-F147-98FA-4B904C4240EB}"/>
              </a:ext>
            </a:extLst>
          </p:cNvPr>
          <p:cNvSpPr txBox="1">
            <a:spLocks/>
          </p:cNvSpPr>
          <p:nvPr/>
        </p:nvSpPr>
        <p:spPr bwMode="auto">
          <a:xfrm>
            <a:off x="10811933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ausbauen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Kundenbindung</a:t>
            </a: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21D3C2B7-9D10-F349-8D06-0C78B9EE4D4D}"/>
              </a:ext>
            </a:extLst>
          </p:cNvPr>
          <p:cNvCxnSpPr/>
          <p:nvPr/>
        </p:nvCxnSpPr>
        <p:spPr bwMode="auto">
          <a:xfrm>
            <a:off x="312420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2169E51F-A54C-2347-867A-349A44BA4292}"/>
              </a:ext>
            </a:extLst>
          </p:cNvPr>
          <p:cNvCxnSpPr/>
          <p:nvPr/>
        </p:nvCxnSpPr>
        <p:spPr bwMode="auto">
          <a:xfrm>
            <a:off x="312420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EB33B96-46B7-B040-8FE2-F33F9FE84B4B}"/>
              </a:ext>
            </a:extLst>
          </p:cNvPr>
          <p:cNvCxnSpPr/>
          <p:nvPr/>
        </p:nvCxnSpPr>
        <p:spPr bwMode="auto">
          <a:xfrm>
            <a:off x="312420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E8A3EB4A-2DCE-954E-B8B8-7E3836CDFFED}"/>
              </a:ext>
            </a:extLst>
          </p:cNvPr>
          <p:cNvCxnSpPr/>
          <p:nvPr/>
        </p:nvCxnSpPr>
        <p:spPr bwMode="auto">
          <a:xfrm>
            <a:off x="6884276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A7C594A-6D8A-EE4A-9164-DA04CBB7C330}"/>
              </a:ext>
            </a:extLst>
          </p:cNvPr>
          <p:cNvCxnSpPr/>
          <p:nvPr/>
        </p:nvCxnSpPr>
        <p:spPr bwMode="auto">
          <a:xfrm>
            <a:off x="6884276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B88586CF-C0FC-2E48-B5D6-72430CE156EB}"/>
              </a:ext>
            </a:extLst>
          </p:cNvPr>
          <p:cNvCxnSpPr/>
          <p:nvPr/>
        </p:nvCxnSpPr>
        <p:spPr bwMode="auto">
          <a:xfrm>
            <a:off x="6884276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7B53EA8-DBB8-FF48-9F3E-56FDBF117A73}"/>
              </a:ext>
            </a:extLst>
          </p:cNvPr>
          <p:cNvCxnSpPr/>
          <p:nvPr/>
        </p:nvCxnSpPr>
        <p:spPr bwMode="auto">
          <a:xfrm>
            <a:off x="866578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D57BAFED-C912-4149-898A-B1C3D94618B1}"/>
              </a:ext>
            </a:extLst>
          </p:cNvPr>
          <p:cNvCxnSpPr/>
          <p:nvPr/>
        </p:nvCxnSpPr>
        <p:spPr bwMode="auto">
          <a:xfrm>
            <a:off x="866578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FB382E0-BEE4-9F47-A524-2D1A2C3BD853}"/>
              </a:ext>
            </a:extLst>
          </p:cNvPr>
          <p:cNvCxnSpPr/>
          <p:nvPr/>
        </p:nvCxnSpPr>
        <p:spPr bwMode="auto">
          <a:xfrm>
            <a:off x="866578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C61CE977-CDA6-7548-BE11-263B34BCBEF0}"/>
              </a:ext>
            </a:extLst>
          </p:cNvPr>
          <p:cNvCxnSpPr/>
          <p:nvPr/>
        </p:nvCxnSpPr>
        <p:spPr bwMode="auto">
          <a:xfrm>
            <a:off x="10573408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0E48E73-78D7-6F48-9850-391343D42D1C}"/>
              </a:ext>
            </a:extLst>
          </p:cNvPr>
          <p:cNvCxnSpPr/>
          <p:nvPr/>
        </p:nvCxnSpPr>
        <p:spPr bwMode="auto">
          <a:xfrm>
            <a:off x="10573408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E4B0CC1E-3BE6-C743-B62F-274798FA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5" y="3666609"/>
            <a:ext cx="1336305" cy="186740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104D9A0-7896-624D-BC37-C20B3F27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3" y="3449582"/>
            <a:ext cx="590655" cy="208051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A5A0F7-42EF-B64A-82A9-10D922EB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3742954"/>
            <a:ext cx="563891" cy="179577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1E3608F-F68A-AD4C-874C-BDBC80F3A5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86" y="3745734"/>
            <a:ext cx="476400" cy="179299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4B045B1-5DDD-3B44-AB79-F2613D13AEBF}"/>
              </a:ext>
            </a:extLst>
          </p:cNvPr>
          <p:cNvSpPr/>
          <p:nvPr/>
        </p:nvSpPr>
        <p:spPr bwMode="auto">
          <a:xfrm>
            <a:off x="4592040" y="36252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9AC3843-3CA7-1F4D-92C1-B4BAC5BA9C0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0" y="2956010"/>
            <a:ext cx="1091218" cy="716112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2F7430CA-3713-CF41-86A5-A1A46ADE450C}"/>
              </a:ext>
            </a:extLst>
          </p:cNvPr>
          <p:cNvSpPr txBox="1">
            <a:spLocks/>
          </p:cNvSpPr>
          <p:nvPr/>
        </p:nvSpPr>
        <p:spPr bwMode="auto">
          <a:xfrm>
            <a:off x="4757698" y="3088640"/>
            <a:ext cx="847635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Marketing-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67001-30CA-E840-8C71-C226A2A071FC}"/>
              </a:ext>
            </a:extLst>
          </p:cNvPr>
          <p:cNvSpPr/>
          <p:nvPr/>
        </p:nvSpPr>
        <p:spPr bwMode="auto">
          <a:xfrm>
            <a:off x="7161773" y="3438236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DBD1DF-9276-4D42-B722-E120D3E53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8" y="2815507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0959A5C2-599D-414B-B0F2-F4A0E0EB0989}"/>
              </a:ext>
            </a:extLst>
          </p:cNvPr>
          <p:cNvSpPr txBox="1">
            <a:spLocks/>
          </p:cNvSpPr>
          <p:nvPr/>
        </p:nvSpPr>
        <p:spPr bwMode="auto">
          <a:xfrm>
            <a:off x="7337613" y="2909832"/>
            <a:ext cx="783818" cy="4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Leads-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DAE42-9AEA-0842-B183-5C607EE28554}"/>
              </a:ext>
            </a:extLst>
          </p:cNvPr>
          <p:cNvSpPr/>
          <p:nvPr/>
        </p:nvSpPr>
        <p:spPr bwMode="auto">
          <a:xfrm>
            <a:off x="8950069" y="3690708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81CFE5-20ED-1B40-9F54-368DC593F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07" y="3064148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AFC1B22-4EA7-4544-96BA-B8D720696A0F}"/>
              </a:ext>
            </a:extLst>
          </p:cNvPr>
          <p:cNvSpPr txBox="1">
            <a:spLocks/>
          </p:cNvSpPr>
          <p:nvPr/>
        </p:nvSpPr>
        <p:spPr bwMode="auto">
          <a:xfrm>
            <a:off x="9128311" y="3157170"/>
            <a:ext cx="79262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Sales</a:t>
            </a:r>
            <a:r>
              <a:rPr lang="de-DE" sz="1200" b="0" kern="0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C60574-CA62-634C-9064-91A1CEFC91C0}"/>
              </a:ext>
            </a:extLst>
          </p:cNvPr>
          <p:cNvSpPr/>
          <p:nvPr/>
        </p:nvSpPr>
        <p:spPr bwMode="auto">
          <a:xfrm>
            <a:off x="10847685" y="37008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BED4C74-7636-5F49-AEDE-BDBA51B09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86" y="3079842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itel 1">
            <a:extLst>
              <a:ext uri="{FF2B5EF4-FFF2-40B4-BE49-F238E27FC236}">
                <a16:creationId xmlns:a16="http://schemas.microsoft.com/office/drawing/2014/main" id="{98E872ED-F482-E249-AD3A-831EB16C8BCA}"/>
              </a:ext>
            </a:extLst>
          </p:cNvPr>
          <p:cNvSpPr txBox="1">
            <a:spLocks/>
          </p:cNvSpPr>
          <p:nvPr/>
        </p:nvSpPr>
        <p:spPr bwMode="auto">
          <a:xfrm>
            <a:off x="11022425" y="3157170"/>
            <a:ext cx="78890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chemeClr val="bg1"/>
                </a:solidFill>
              </a:rPr>
              <a:t>Customer-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chemeClr val="bg1"/>
                </a:solidFill>
              </a:rPr>
              <a:t>Funnel</a:t>
            </a:r>
            <a:endParaRPr lang="de-DE" sz="1200" b="0" kern="0" dirty="0">
              <a:solidFill>
                <a:schemeClr val="bg1"/>
              </a:solidFill>
            </a:endParaRP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C6F8D2D4-2267-AA45-A91C-36880AA28EAE}"/>
              </a:ext>
            </a:extLst>
          </p:cNvPr>
          <p:cNvSpPr txBox="1">
            <a:spLocks/>
          </p:cNvSpPr>
          <p:nvPr/>
        </p:nvSpPr>
        <p:spPr bwMode="auto">
          <a:xfrm>
            <a:off x="687676" y="6064421"/>
            <a:ext cx="1445926" cy="4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</a:rPr>
              <a:t> 2020</a:t>
            </a:r>
            <a:endParaRPr lang="de-DE" sz="1000" kern="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3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49517F7-34B9-624A-9775-3BFAB20744DC}"/>
              </a:ext>
            </a:extLst>
          </p:cNvPr>
          <p:cNvSpPr/>
          <p:nvPr/>
        </p:nvSpPr>
        <p:spPr bwMode="auto">
          <a:xfrm>
            <a:off x="2346960" y="924560"/>
            <a:ext cx="9848215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B80328-CD36-0643-8C87-596168C942D0}"/>
              </a:ext>
            </a:extLst>
          </p:cNvPr>
          <p:cNvSpPr/>
          <p:nvPr/>
        </p:nvSpPr>
        <p:spPr bwMode="auto">
          <a:xfrm>
            <a:off x="670560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8520000" sx="85000" sy="85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839BA76-A589-034F-8EDE-70E8B1D0E48D}"/>
              </a:ext>
            </a:extLst>
          </p:cNvPr>
          <p:cNvSpPr/>
          <p:nvPr/>
        </p:nvSpPr>
        <p:spPr bwMode="auto">
          <a:xfrm>
            <a:off x="6714968" y="924560"/>
            <a:ext cx="1778792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6D0875-8938-1F4C-B21D-554BB57CA5B1}"/>
              </a:ext>
            </a:extLst>
          </p:cNvPr>
          <p:cNvSpPr/>
          <p:nvPr/>
        </p:nvSpPr>
        <p:spPr bwMode="auto">
          <a:xfrm>
            <a:off x="0" y="0"/>
            <a:ext cx="23469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79400" dist="101600" dir="21540000" algn="ctr" rotWithShape="0">
              <a:schemeClr val="tx1">
                <a:alpha val="14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0DB24-6A77-DA47-896F-E8C5F4CD74C4}"/>
              </a:ext>
            </a:extLst>
          </p:cNvPr>
          <p:cNvSpPr/>
          <p:nvPr/>
        </p:nvSpPr>
        <p:spPr bwMode="auto">
          <a:xfrm>
            <a:off x="1" y="2235200"/>
            <a:ext cx="2133600" cy="429768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88342-1C88-FE4D-B453-F79E702E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024890"/>
            <a:ext cx="1108393" cy="28980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98059C-2D32-8B4F-B415-D5B272B90BCD}"/>
              </a:ext>
            </a:extLst>
          </p:cNvPr>
          <p:cNvCxnSpPr/>
          <p:nvPr/>
        </p:nvCxnSpPr>
        <p:spPr bwMode="auto">
          <a:xfrm>
            <a:off x="325120" y="883920"/>
            <a:ext cx="1778000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D3D1D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BB8A48FB-072E-DE45-ABED-A862D086A0D6}"/>
              </a:ext>
            </a:extLst>
          </p:cNvPr>
          <p:cNvSpPr txBox="1">
            <a:spLocks/>
          </p:cNvSpPr>
          <p:nvPr/>
        </p:nvSpPr>
        <p:spPr bwMode="auto">
          <a:xfrm>
            <a:off x="332075" y="3118021"/>
            <a:ext cx="1811685" cy="7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400" b="0" kern="0" dirty="0">
                <a:solidFill>
                  <a:srgbClr val="282828"/>
                </a:solidFill>
              </a:rPr>
              <a:t>Neukunden-Akquise</a:t>
            </a:r>
          </a:p>
          <a:p>
            <a:pPr>
              <a:lnSpc>
                <a:spcPts val="2000"/>
              </a:lnSpc>
            </a:pPr>
            <a:r>
              <a:rPr lang="de-DE" sz="1400" kern="0" dirty="0" err="1">
                <a:solidFill>
                  <a:srgbClr val="282828"/>
                </a:solidFill>
              </a:rPr>
              <a:t>Funnels</a:t>
            </a:r>
            <a:r>
              <a:rPr lang="de-DE" sz="1400" kern="0" dirty="0">
                <a:solidFill>
                  <a:srgbClr val="282828"/>
                </a:solidFill>
              </a:rPr>
              <a:t> und Rollen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B04470-969F-264E-85D1-0CD8AFE5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88" y="5693730"/>
            <a:ext cx="1048608" cy="104860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F294242-7A1D-E646-B3FA-AE6BBA594217}"/>
              </a:ext>
            </a:extLst>
          </p:cNvPr>
          <p:cNvSpPr txBox="1">
            <a:spLocks/>
          </p:cNvSpPr>
          <p:nvPr/>
        </p:nvSpPr>
        <p:spPr bwMode="auto">
          <a:xfrm>
            <a:off x="312420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920240"/>
                </a:solidFill>
              </a:rPr>
              <a:t>Visitor</a:t>
            </a:r>
            <a:endParaRPr lang="de-DE" sz="1200" kern="0" dirty="0">
              <a:solidFill>
                <a:srgbClr val="92024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CD79CF-CA11-3048-9D87-73F855E85ABE}"/>
              </a:ext>
            </a:extLst>
          </p:cNvPr>
          <p:cNvSpPr txBox="1">
            <a:spLocks/>
          </p:cNvSpPr>
          <p:nvPr/>
        </p:nvSpPr>
        <p:spPr bwMode="auto">
          <a:xfrm>
            <a:off x="4526280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A70240"/>
                </a:solidFill>
              </a:rPr>
              <a:t>Potential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0594852-7104-B54B-9293-4CE90E991E1C}"/>
              </a:ext>
            </a:extLst>
          </p:cNvPr>
          <p:cNvSpPr txBox="1">
            <a:spLocks/>
          </p:cNvSpPr>
          <p:nvPr/>
        </p:nvSpPr>
        <p:spPr bwMode="auto">
          <a:xfrm>
            <a:off x="6850165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A70240"/>
                </a:solidFill>
              </a:rPr>
              <a:t>Lead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AA14E9B-46C7-1947-B3D0-E1F18FDB6270}"/>
              </a:ext>
            </a:extLst>
          </p:cNvPr>
          <p:cNvSpPr txBox="1">
            <a:spLocks/>
          </p:cNvSpPr>
          <p:nvPr/>
        </p:nvSpPr>
        <p:spPr bwMode="auto">
          <a:xfrm>
            <a:off x="3124199" y="1365822"/>
            <a:ext cx="856645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anonym,</a:t>
            </a:r>
          </a:p>
          <a:p>
            <a:pPr>
              <a:lnSpc>
                <a:spcPts val="16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zufällig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1D7A83E-0DF0-A14B-BF8F-93C92B8D6D0C}"/>
              </a:ext>
            </a:extLst>
          </p:cNvPr>
          <p:cNvSpPr txBox="1">
            <a:spLocks/>
          </p:cNvSpPr>
          <p:nvPr/>
        </p:nvSpPr>
        <p:spPr bwMode="auto">
          <a:xfrm>
            <a:off x="4522692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vorsätzlicher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Besucher, erfüllt</a:t>
            </a:r>
          </a:p>
          <a:p>
            <a:pPr>
              <a:lnSpc>
                <a:spcPts val="1500"/>
              </a:lnSpc>
            </a:pPr>
            <a:r>
              <a:rPr lang="de-DE" sz="1050" b="0" kern="0" dirty="0" err="1">
                <a:solidFill>
                  <a:srgbClr val="282828"/>
                </a:solidFill>
              </a:rPr>
              <a:t>Targeting</a:t>
            </a:r>
            <a:r>
              <a:rPr lang="de-DE" sz="1050" b="0" kern="0" dirty="0">
                <a:solidFill>
                  <a:srgbClr val="282828"/>
                </a:solidFill>
              </a:rPr>
              <a:t>-Kriterien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5707E789-BEFF-B742-9189-923B1620A33A}"/>
              </a:ext>
            </a:extLst>
          </p:cNvPr>
          <p:cNvSpPr txBox="1">
            <a:spLocks/>
          </p:cNvSpPr>
          <p:nvPr/>
        </p:nvSpPr>
        <p:spPr bwMode="auto">
          <a:xfrm>
            <a:off x="685575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interessiert an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Infos Name /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Email bekannt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30EE0584-1270-CF48-A03D-28B36EB0A810}"/>
              </a:ext>
            </a:extLst>
          </p:cNvPr>
          <p:cNvCxnSpPr/>
          <p:nvPr/>
        </p:nvCxnSpPr>
        <p:spPr bwMode="auto">
          <a:xfrm flipH="1">
            <a:off x="3847605" y="969730"/>
            <a:ext cx="451263" cy="103720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747678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43631F8E-3A02-0A46-9FCB-04B7172282F6}"/>
              </a:ext>
            </a:extLst>
          </p:cNvPr>
          <p:cNvSpPr/>
          <p:nvPr/>
        </p:nvSpPr>
        <p:spPr bwMode="auto">
          <a:xfrm>
            <a:off x="855472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5000" sy="95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9E9AE67-D218-B348-986D-1510CAB4D497}"/>
              </a:ext>
            </a:extLst>
          </p:cNvPr>
          <p:cNvSpPr/>
          <p:nvPr/>
        </p:nvSpPr>
        <p:spPr bwMode="auto">
          <a:xfrm>
            <a:off x="855472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61BCCAD-1E88-B240-A4F4-504A01C79C31}"/>
              </a:ext>
            </a:extLst>
          </p:cNvPr>
          <p:cNvSpPr txBox="1">
            <a:spLocks/>
          </p:cNvSpPr>
          <p:nvPr/>
        </p:nvSpPr>
        <p:spPr bwMode="auto">
          <a:xfrm>
            <a:off x="869639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 err="1">
                <a:solidFill>
                  <a:srgbClr val="A70240"/>
                </a:solidFill>
              </a:rPr>
              <a:t>Prospect</a:t>
            </a:r>
            <a:endParaRPr lang="de-DE" sz="1200" kern="0" dirty="0">
              <a:solidFill>
                <a:srgbClr val="A70240"/>
              </a:solidFill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D9B0C9B-58E6-DB4E-B67D-510561862121}"/>
              </a:ext>
            </a:extLst>
          </p:cNvPr>
          <p:cNvSpPr txBox="1">
            <a:spLocks/>
          </p:cNvSpPr>
          <p:nvPr/>
        </p:nvSpPr>
        <p:spPr bwMode="auto">
          <a:xfrm>
            <a:off x="8725397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konkretes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und akutes</a:t>
            </a:r>
          </a:p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Bedürfnis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736985-C61B-104E-8297-1A1AD86CB7E7}"/>
              </a:ext>
            </a:extLst>
          </p:cNvPr>
          <p:cNvSpPr/>
          <p:nvPr/>
        </p:nvSpPr>
        <p:spPr bwMode="auto">
          <a:xfrm>
            <a:off x="10403840" y="0"/>
            <a:ext cx="1788160" cy="6858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304800" dist="127000" dir="10080000" sx="96000" sy="96000" algn="ctr" rotWithShape="0">
              <a:schemeClr val="tx1">
                <a:alpha val="11000"/>
              </a:schemeClr>
            </a:outerShdw>
          </a:effectLst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7D015F-7106-454D-919C-D6AD9F7050F1}"/>
              </a:ext>
            </a:extLst>
          </p:cNvPr>
          <p:cNvSpPr/>
          <p:nvPr/>
        </p:nvSpPr>
        <p:spPr bwMode="auto">
          <a:xfrm>
            <a:off x="10403841" y="924560"/>
            <a:ext cx="1788160" cy="5608320"/>
          </a:xfrm>
          <a:prstGeom prst="rect">
            <a:avLst/>
          </a:prstGeom>
          <a:solidFill>
            <a:srgbClr val="F7F7F7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3612D96-2998-6844-89B0-77A0A8C7CF61}"/>
              </a:ext>
            </a:extLst>
          </p:cNvPr>
          <p:cNvSpPr txBox="1">
            <a:spLocks/>
          </p:cNvSpPr>
          <p:nvPr/>
        </p:nvSpPr>
        <p:spPr bwMode="auto">
          <a:xfrm>
            <a:off x="10545516" y="969730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A70240"/>
                </a:solidFill>
              </a:rPr>
              <a:t>Customer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A8FAF92-F5C1-8B46-B3B1-FA866A73A2F8}"/>
              </a:ext>
            </a:extLst>
          </p:cNvPr>
          <p:cNvSpPr txBox="1">
            <a:spLocks/>
          </p:cNvSpPr>
          <p:nvPr/>
        </p:nvSpPr>
        <p:spPr bwMode="auto">
          <a:xfrm>
            <a:off x="10538343" y="1359098"/>
            <a:ext cx="1272989" cy="5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050" b="0" kern="0" dirty="0">
                <a:solidFill>
                  <a:srgbClr val="282828"/>
                </a:solidFill>
              </a:rPr>
              <a:t>hat gekauft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9A276E-CA5F-D34D-87FB-DCC541AB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45" y="2229048"/>
            <a:ext cx="8824747" cy="3035101"/>
          </a:xfrm>
          <a:prstGeom prst="rect">
            <a:avLst/>
          </a:prstGeom>
        </p:spPr>
      </p:pic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FFE1CAA-0F4C-B44F-8629-7FA67B55D2E4}"/>
              </a:ext>
            </a:extLst>
          </p:cNvPr>
          <p:cNvCxnSpPr/>
          <p:nvPr/>
        </p:nvCxnSpPr>
        <p:spPr bwMode="auto">
          <a:xfrm>
            <a:off x="6716011" y="2604407"/>
            <a:ext cx="0" cy="2163536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41760F8D-0EB8-BF41-8F4B-EECC5DA095A7}"/>
              </a:ext>
            </a:extLst>
          </p:cNvPr>
          <p:cNvCxnSpPr>
            <a:cxnSpLocks/>
          </p:cNvCxnSpPr>
          <p:nvPr/>
        </p:nvCxnSpPr>
        <p:spPr bwMode="auto">
          <a:xfrm>
            <a:off x="8555936" y="3106454"/>
            <a:ext cx="0" cy="1245852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1E0926C-39E2-D44E-975E-834BCFD2ACE4}"/>
              </a:ext>
            </a:extLst>
          </p:cNvPr>
          <p:cNvCxnSpPr>
            <a:cxnSpLocks/>
          </p:cNvCxnSpPr>
          <p:nvPr/>
        </p:nvCxnSpPr>
        <p:spPr bwMode="auto">
          <a:xfrm>
            <a:off x="10402549" y="3342904"/>
            <a:ext cx="0" cy="789709"/>
          </a:xfrm>
          <a:prstGeom prst="line">
            <a:avLst/>
          </a:prstGeom>
          <a:solidFill>
            <a:schemeClr val="folHlink"/>
          </a:solidFill>
          <a:ln w="3175" cap="flat" cmpd="sng" algn="ctr">
            <a:gradFill flip="none" rotWithShape="1">
              <a:gsLst>
                <a:gs pos="0">
                  <a:srgbClr val="BFBFC0"/>
                </a:gs>
                <a:gs pos="100000">
                  <a:srgbClr val="BCBCBE">
                    <a:alpha val="0"/>
                  </a:srgbClr>
                </a:gs>
              </a:gsLst>
              <a:lin ang="540000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CA7EB167-2C8D-3B4E-8FAC-1AD4F3756982}"/>
              </a:ext>
            </a:extLst>
          </p:cNvPr>
          <p:cNvSpPr txBox="1">
            <a:spLocks/>
          </p:cNvSpPr>
          <p:nvPr/>
        </p:nvSpPr>
        <p:spPr bwMode="auto">
          <a:xfrm>
            <a:off x="3124199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F451C011-E460-2641-B42D-79179C228D13}"/>
              </a:ext>
            </a:extLst>
          </p:cNvPr>
          <p:cNvSpPr txBox="1">
            <a:spLocks/>
          </p:cNvSpPr>
          <p:nvPr/>
        </p:nvSpPr>
        <p:spPr bwMode="auto">
          <a:xfrm>
            <a:off x="6855768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A1A5B97-7BC2-5647-B7E3-3FD68F0FF3DB}"/>
              </a:ext>
            </a:extLst>
          </p:cNvPr>
          <p:cNvSpPr txBox="1">
            <a:spLocks/>
          </p:cNvSpPr>
          <p:nvPr/>
        </p:nvSpPr>
        <p:spPr bwMode="auto">
          <a:xfrm>
            <a:off x="8699000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BE7947DA-0006-0B40-B6CE-0A0817596A11}"/>
              </a:ext>
            </a:extLst>
          </p:cNvPr>
          <p:cNvSpPr txBox="1">
            <a:spLocks/>
          </p:cNvSpPr>
          <p:nvPr/>
        </p:nvSpPr>
        <p:spPr bwMode="auto">
          <a:xfrm>
            <a:off x="10548903" y="5372396"/>
            <a:ext cx="856645" cy="2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200" kern="0" dirty="0">
                <a:solidFill>
                  <a:srgbClr val="282828"/>
                </a:solidFill>
              </a:rPr>
              <a:t>Ziel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2ABE73A4-70DC-9342-A687-8646E65041A3}"/>
              </a:ext>
            </a:extLst>
          </p:cNvPr>
          <p:cNvSpPr txBox="1">
            <a:spLocks/>
          </p:cNvSpPr>
          <p:nvPr/>
        </p:nvSpPr>
        <p:spPr bwMode="auto">
          <a:xfrm>
            <a:off x="3372555" y="5689466"/>
            <a:ext cx="1876778" cy="6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Zum Bleiben motivieren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erhöhen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Identität erfahren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0935E800-935D-B94C-9125-7D5CD5FB32F8}"/>
              </a:ext>
            </a:extLst>
          </p:cNvPr>
          <p:cNvSpPr txBox="1">
            <a:spLocks/>
          </p:cNvSpPr>
          <p:nvPr/>
        </p:nvSpPr>
        <p:spPr bwMode="auto">
          <a:xfrm>
            <a:off x="7120467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Beziehung halten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Interesse befeuern</a:t>
            </a:r>
          </a:p>
          <a:p>
            <a:pPr>
              <a:lnSpc>
                <a:spcPts val="1900"/>
              </a:lnSpc>
            </a:pPr>
            <a:r>
              <a:rPr lang="de-DE" sz="950" b="0" kern="0" dirty="0" err="1">
                <a:solidFill>
                  <a:srgbClr val="282828"/>
                </a:solidFill>
              </a:rPr>
              <a:t>Opportunity</a:t>
            </a:r>
            <a:r>
              <a:rPr lang="de-DE" sz="950" b="0" kern="0" dirty="0">
                <a:solidFill>
                  <a:srgbClr val="282828"/>
                </a:solidFill>
              </a:rPr>
              <a:t> schaffen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ED3C6724-8491-D845-AEB8-6F17097C0E36}"/>
              </a:ext>
            </a:extLst>
          </p:cNvPr>
          <p:cNvSpPr txBox="1">
            <a:spLocks/>
          </p:cNvSpPr>
          <p:nvPr/>
        </p:nvSpPr>
        <p:spPr bwMode="auto">
          <a:xfrm>
            <a:off x="8904111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konkretisieren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Angebot erstellen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Verkaufsabschluss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1D2B8516-71B3-F147-98FA-4B904C4240EB}"/>
              </a:ext>
            </a:extLst>
          </p:cNvPr>
          <p:cNvSpPr txBox="1">
            <a:spLocks/>
          </p:cNvSpPr>
          <p:nvPr/>
        </p:nvSpPr>
        <p:spPr bwMode="auto">
          <a:xfrm>
            <a:off x="10811933" y="5689466"/>
            <a:ext cx="1312333" cy="8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Bedarf ausbauen</a:t>
            </a:r>
          </a:p>
          <a:p>
            <a:pPr>
              <a:lnSpc>
                <a:spcPts val="1900"/>
              </a:lnSpc>
            </a:pPr>
            <a:r>
              <a:rPr lang="de-DE" sz="950" b="0" kern="0" dirty="0">
                <a:solidFill>
                  <a:srgbClr val="282828"/>
                </a:solidFill>
              </a:rPr>
              <a:t>Kundenbindung</a:t>
            </a: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21D3C2B7-9D10-F349-8D06-0C78B9EE4D4D}"/>
              </a:ext>
            </a:extLst>
          </p:cNvPr>
          <p:cNvCxnSpPr/>
          <p:nvPr/>
        </p:nvCxnSpPr>
        <p:spPr bwMode="auto">
          <a:xfrm>
            <a:off x="312420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2169E51F-A54C-2347-867A-349A44BA4292}"/>
              </a:ext>
            </a:extLst>
          </p:cNvPr>
          <p:cNvCxnSpPr/>
          <p:nvPr/>
        </p:nvCxnSpPr>
        <p:spPr bwMode="auto">
          <a:xfrm>
            <a:off x="312420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EB33B96-46B7-B040-8FE2-F33F9FE84B4B}"/>
              </a:ext>
            </a:extLst>
          </p:cNvPr>
          <p:cNvCxnSpPr/>
          <p:nvPr/>
        </p:nvCxnSpPr>
        <p:spPr bwMode="auto">
          <a:xfrm>
            <a:off x="312420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E8A3EB4A-2DCE-954E-B8B8-7E3836CDFFED}"/>
              </a:ext>
            </a:extLst>
          </p:cNvPr>
          <p:cNvCxnSpPr/>
          <p:nvPr/>
        </p:nvCxnSpPr>
        <p:spPr bwMode="auto">
          <a:xfrm>
            <a:off x="6884276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A7C594A-6D8A-EE4A-9164-DA04CBB7C330}"/>
              </a:ext>
            </a:extLst>
          </p:cNvPr>
          <p:cNvCxnSpPr/>
          <p:nvPr/>
        </p:nvCxnSpPr>
        <p:spPr bwMode="auto">
          <a:xfrm>
            <a:off x="6884276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B88586CF-C0FC-2E48-B5D6-72430CE156EB}"/>
              </a:ext>
            </a:extLst>
          </p:cNvPr>
          <p:cNvCxnSpPr/>
          <p:nvPr/>
        </p:nvCxnSpPr>
        <p:spPr bwMode="auto">
          <a:xfrm>
            <a:off x="6884276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7B53EA8-DBB8-FF48-9F3E-56FDBF117A73}"/>
              </a:ext>
            </a:extLst>
          </p:cNvPr>
          <p:cNvCxnSpPr/>
          <p:nvPr/>
        </p:nvCxnSpPr>
        <p:spPr bwMode="auto">
          <a:xfrm>
            <a:off x="8665780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D57BAFED-C912-4149-898A-B1C3D94618B1}"/>
              </a:ext>
            </a:extLst>
          </p:cNvPr>
          <p:cNvCxnSpPr/>
          <p:nvPr/>
        </p:nvCxnSpPr>
        <p:spPr bwMode="auto">
          <a:xfrm>
            <a:off x="8665780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FB382E0-BEE4-9F47-A524-2D1A2C3BD853}"/>
              </a:ext>
            </a:extLst>
          </p:cNvPr>
          <p:cNvCxnSpPr/>
          <p:nvPr/>
        </p:nvCxnSpPr>
        <p:spPr bwMode="auto">
          <a:xfrm>
            <a:off x="8665780" y="6298325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C61CE977-CDA6-7548-BE11-263B34BCBEF0}"/>
              </a:ext>
            </a:extLst>
          </p:cNvPr>
          <p:cNvCxnSpPr/>
          <p:nvPr/>
        </p:nvCxnSpPr>
        <p:spPr bwMode="auto">
          <a:xfrm>
            <a:off x="10573408" y="5817476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0E48E73-78D7-6F48-9850-391343D42D1C}"/>
              </a:ext>
            </a:extLst>
          </p:cNvPr>
          <p:cNvCxnSpPr/>
          <p:nvPr/>
        </p:nvCxnSpPr>
        <p:spPr bwMode="auto">
          <a:xfrm>
            <a:off x="10573408" y="6053959"/>
            <a:ext cx="170793" cy="0"/>
          </a:xfrm>
          <a:prstGeom prst="line">
            <a:avLst/>
          </a:prstGeom>
          <a:solidFill>
            <a:schemeClr val="folHlink"/>
          </a:solidFill>
          <a:ln w="3175" cap="flat" cmpd="sng" algn="ctr">
            <a:solidFill>
              <a:srgbClr val="282828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E4B0CC1E-3BE6-C743-B62F-274798FA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5" y="3666609"/>
            <a:ext cx="1336305" cy="186740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104D9A0-7896-624D-BC37-C20B3F27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3" y="3449582"/>
            <a:ext cx="590655" cy="208051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A5A0F7-42EF-B64A-82A9-10D922EB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3742954"/>
            <a:ext cx="563891" cy="179577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1E3608F-F68A-AD4C-874C-BDBC80F3A5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86" y="3745734"/>
            <a:ext cx="476400" cy="179299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4B045B1-5DDD-3B44-AB79-F2613D13AEBF}"/>
              </a:ext>
            </a:extLst>
          </p:cNvPr>
          <p:cNvSpPr/>
          <p:nvPr/>
        </p:nvSpPr>
        <p:spPr bwMode="auto">
          <a:xfrm>
            <a:off x="4592040" y="36252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9AC3843-3CA7-1F4D-92C1-B4BAC5BA9C06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0" y="2956010"/>
            <a:ext cx="1091218" cy="716112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2F7430CA-3713-CF41-86A5-A1A46ADE450C}"/>
              </a:ext>
            </a:extLst>
          </p:cNvPr>
          <p:cNvSpPr txBox="1">
            <a:spLocks/>
          </p:cNvSpPr>
          <p:nvPr/>
        </p:nvSpPr>
        <p:spPr bwMode="auto">
          <a:xfrm>
            <a:off x="4757698" y="3088640"/>
            <a:ext cx="847635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rgbClr val="A70240"/>
                </a:solidFill>
              </a:rPr>
              <a:t>Marketing-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rgbClr val="A70240"/>
                </a:solidFill>
              </a:rPr>
              <a:t>Funnel</a:t>
            </a:r>
            <a:endParaRPr lang="de-DE" sz="1200" b="0" kern="0" dirty="0">
              <a:solidFill>
                <a:srgbClr val="A7024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67001-30CA-E840-8C71-C226A2A071FC}"/>
              </a:ext>
            </a:extLst>
          </p:cNvPr>
          <p:cNvSpPr/>
          <p:nvPr/>
        </p:nvSpPr>
        <p:spPr bwMode="auto">
          <a:xfrm>
            <a:off x="7161773" y="3438236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DBD1DF-9276-4D42-B722-E120D3E53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8" y="2815507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0959A5C2-599D-414B-B0F2-F4A0E0EB0989}"/>
              </a:ext>
            </a:extLst>
          </p:cNvPr>
          <p:cNvSpPr txBox="1">
            <a:spLocks/>
          </p:cNvSpPr>
          <p:nvPr/>
        </p:nvSpPr>
        <p:spPr bwMode="auto">
          <a:xfrm>
            <a:off x="7337613" y="2909832"/>
            <a:ext cx="783818" cy="4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rgbClr val="A70240"/>
                </a:solidFill>
              </a:rPr>
              <a:t>Leads-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rgbClr val="A70240"/>
                </a:solidFill>
              </a:rPr>
              <a:t>Funnel</a:t>
            </a:r>
            <a:endParaRPr lang="de-DE" sz="1200" b="0" kern="0" dirty="0">
              <a:solidFill>
                <a:srgbClr val="A7024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DAE42-9AEA-0842-B183-5C607EE28554}"/>
              </a:ext>
            </a:extLst>
          </p:cNvPr>
          <p:cNvSpPr/>
          <p:nvPr/>
        </p:nvSpPr>
        <p:spPr bwMode="auto">
          <a:xfrm>
            <a:off x="8950069" y="3690708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81CFE5-20ED-1B40-9F54-368DC593F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07" y="3064148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AFC1B22-4EA7-4544-96BA-B8D720696A0F}"/>
              </a:ext>
            </a:extLst>
          </p:cNvPr>
          <p:cNvSpPr txBox="1">
            <a:spLocks/>
          </p:cNvSpPr>
          <p:nvPr/>
        </p:nvSpPr>
        <p:spPr bwMode="auto">
          <a:xfrm>
            <a:off x="9128311" y="3157170"/>
            <a:ext cx="79262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rgbClr val="A70240"/>
                </a:solidFill>
              </a:rPr>
              <a:t>Sales</a:t>
            </a:r>
            <a:r>
              <a:rPr lang="de-DE" sz="1200" b="0" kern="0" dirty="0">
                <a:solidFill>
                  <a:srgbClr val="A70240"/>
                </a:solidFill>
              </a:rPr>
              <a:t>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rgbClr val="A70240"/>
                </a:solidFill>
              </a:rPr>
              <a:t>Funnel</a:t>
            </a:r>
            <a:endParaRPr lang="de-DE" sz="1200" b="0" kern="0" dirty="0">
              <a:solidFill>
                <a:srgbClr val="A70240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C60574-CA62-634C-9064-91A1CEFC91C0}"/>
              </a:ext>
            </a:extLst>
          </p:cNvPr>
          <p:cNvSpPr/>
          <p:nvPr/>
        </p:nvSpPr>
        <p:spPr bwMode="auto">
          <a:xfrm>
            <a:off x="10847685" y="3700830"/>
            <a:ext cx="75600" cy="756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BED4C74-7636-5F49-AEDE-BDBA51B09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86" y="3079842"/>
            <a:ext cx="1034371" cy="67880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itel 1">
            <a:extLst>
              <a:ext uri="{FF2B5EF4-FFF2-40B4-BE49-F238E27FC236}">
                <a16:creationId xmlns:a16="http://schemas.microsoft.com/office/drawing/2014/main" id="{98E872ED-F482-E249-AD3A-831EB16C8BCA}"/>
              </a:ext>
            </a:extLst>
          </p:cNvPr>
          <p:cNvSpPr txBox="1">
            <a:spLocks/>
          </p:cNvSpPr>
          <p:nvPr/>
        </p:nvSpPr>
        <p:spPr bwMode="auto">
          <a:xfrm>
            <a:off x="11022425" y="3157170"/>
            <a:ext cx="788907" cy="4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de-DE" sz="1200" b="0" kern="0" dirty="0">
                <a:solidFill>
                  <a:srgbClr val="A70240"/>
                </a:solidFill>
              </a:rPr>
              <a:t>Customer-</a:t>
            </a:r>
          </a:p>
          <a:p>
            <a:pPr>
              <a:lnSpc>
                <a:spcPts val="1500"/>
              </a:lnSpc>
            </a:pPr>
            <a:r>
              <a:rPr lang="de-DE" sz="1200" b="0" kern="0" dirty="0" err="1">
                <a:solidFill>
                  <a:srgbClr val="A70240"/>
                </a:solidFill>
              </a:rPr>
              <a:t>Funnel</a:t>
            </a:r>
            <a:endParaRPr lang="de-DE" sz="1200" b="0" kern="0" dirty="0">
              <a:solidFill>
                <a:srgbClr val="A70240"/>
              </a:solidFill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2CC31798-68CD-E241-8D25-DB8C7BCA98E5}"/>
              </a:ext>
            </a:extLst>
          </p:cNvPr>
          <p:cNvSpPr txBox="1">
            <a:spLocks/>
          </p:cNvSpPr>
          <p:nvPr/>
        </p:nvSpPr>
        <p:spPr bwMode="auto">
          <a:xfrm>
            <a:off x="687676" y="6064421"/>
            <a:ext cx="1445926" cy="4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sz="1000" b="0" kern="0" dirty="0">
                <a:solidFill>
                  <a:srgbClr val="282828"/>
                </a:solidFill>
              </a:rPr>
              <a:t>© </a:t>
            </a:r>
            <a:r>
              <a:rPr lang="de-DE" sz="1000" b="0" kern="0" dirty="0" err="1">
                <a:solidFill>
                  <a:srgbClr val="282828"/>
                </a:solidFill>
              </a:rPr>
              <a:t>raincon</a:t>
            </a:r>
            <a:r>
              <a:rPr lang="de-DE" sz="1000" b="0" kern="0" dirty="0">
                <a:solidFill>
                  <a:srgbClr val="282828"/>
                </a:solidFill>
              </a:rPr>
              <a:t> </a:t>
            </a:r>
            <a:r>
              <a:rPr lang="de-DE" sz="1000" b="0" kern="0" dirty="0" err="1">
                <a:solidFill>
                  <a:srgbClr val="282828"/>
                </a:solidFill>
              </a:rPr>
              <a:t>group</a:t>
            </a:r>
            <a:r>
              <a:rPr lang="de-DE" sz="1000" b="0" kern="0" dirty="0">
                <a:solidFill>
                  <a:srgbClr val="282828"/>
                </a:solidFill>
              </a:rPr>
              <a:t> 2020</a:t>
            </a:r>
            <a:endParaRPr lang="de-DE" sz="1000" kern="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18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Templeton &amp; Webster GmbH"/>
  <p:tag name="MASTER" val="carlzeiss_16_9.potx"/>
  <p:tag name="CREATEDBY" val="TW_CP"/>
  <p:tag name="LANGUAGE" val="german"/>
  <p:tag name="AGENDAPIC" val=""/>
  <p:tag name="THINKCELLPRESENTATIONDONOTDELETE" val="&lt;?xml version=&quot;1.0&quot; encoding=&quot;UTF-16&quot; standalone=&quot;yes&quot;?&gt;&lt;root reqver=&quot;25060&quot;&gt;&lt;version val=&quot;2805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2.70999999999999996447E+00&quot;&gt;&lt;m_msothmcolidx val=&quot;0&quot;/&gt;&lt;m_rgb r=&quot;10&quot; g=&quot;00&quot; b=&quot;D7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rlzeiss">
  <a:themeElements>
    <a:clrScheme name="© Carl Zeiss">
      <a:dk1>
        <a:srgbClr val="000000"/>
      </a:dk1>
      <a:lt1>
        <a:srgbClr val="FFFFFF"/>
      </a:lt1>
      <a:dk2>
        <a:srgbClr val="000000"/>
      </a:dk2>
      <a:lt2>
        <a:srgbClr val="9A9B9C"/>
      </a:lt2>
      <a:accent1>
        <a:srgbClr val="055ED2"/>
      </a:accent1>
      <a:accent2>
        <a:srgbClr val="6AB0E2"/>
      </a:accent2>
      <a:accent3>
        <a:srgbClr val="747678"/>
      </a:accent3>
      <a:accent4>
        <a:srgbClr val="9A9B9C"/>
      </a:accent4>
      <a:accent5>
        <a:srgbClr val="BCBDBC"/>
      </a:accent5>
      <a:accent6>
        <a:srgbClr val="E0E1DD"/>
      </a:accent6>
      <a:hlink>
        <a:srgbClr val="055ED2"/>
      </a:hlink>
      <a:folHlink>
        <a:srgbClr val="055ED2"/>
      </a:folHlink>
    </a:clrScheme>
    <a:fontScheme name="carlze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317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0000" tIns="90000" rIns="90000" bIns="90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folHlink"/>
        </a:solidFill>
        <a:ln w="3175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Zeiss Sky Blue">
      <a:srgbClr val="6AB0E2"/>
    </a:custClr>
    <a:custClr name="Zeiss Azur">
      <a:srgbClr val="055ED2"/>
    </a:custClr>
    <a:custClr>
      <a:srgbClr val="FFFFFF"/>
    </a:custClr>
    <a:custClr name="Zeiss Cyan">
      <a:srgbClr val="008BD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Zeiss Grey 6 Ultralight">
      <a:srgbClr val="E0E1DD"/>
    </a:custClr>
    <a:custClr name="Zeiss Grey 5 Light">
      <a:srgbClr val="BCBDBC"/>
    </a:custClr>
    <a:custClr name="Zeiss Grey 4 Semilight">
      <a:srgbClr val="9A9B9C"/>
    </a:custClr>
    <a:custClr name="Zeiss Grey 3 Medium">
      <a:srgbClr val="8B8D8E"/>
    </a:custClr>
    <a:custClr name="Zeiss Grey 2 Semidark">
      <a:srgbClr val="747678"/>
    </a:custClr>
    <a:custClr name="Zeiss Grey 1 Dark">
      <a:srgbClr val="4D4F5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Zeiss Green">
      <a:srgbClr val="3C8A2E"/>
    </a:custClr>
    <a:custClr name="Zeiss Neon">
      <a:srgbClr val="E1FF32"/>
    </a:custClr>
    <a:custClr name="Zeiss Light Green">
      <a:srgbClr val="DEDE4C"/>
    </a:custClr>
    <a:custClr name="Zeiss Bright Lemon">
      <a:srgbClr val="FECB00"/>
    </a:custClr>
    <a:custClr name="Zeiss Orange">
      <a:srgbClr val="EC6500"/>
    </a:custClr>
    <a:custClr name="Zeiss Bright Orange Neon">
      <a:srgbClr val="FF1A00"/>
    </a:custClr>
    <a:custClr name="Zeiss Purple Red">
      <a:srgbClr val="A70240"/>
    </a:custClr>
  </a:custClr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ACA5E6CB1034EB66A5E450DAD31E2" ma:contentTypeVersion="4" ma:contentTypeDescription="Create a new document." ma:contentTypeScope="" ma:versionID="76bdede502c3b6c21b038f968635b51e">
  <xsd:schema xmlns:xsd="http://www.w3.org/2001/XMLSchema" xmlns:xs="http://www.w3.org/2001/XMLSchema" xmlns:p="http://schemas.microsoft.com/office/2006/metadata/properties" xmlns:ns2="9448ce11-b977-49c1-a852-6f1b51e4b780" xmlns:ns3="8fdd2039-c86c-4d76-9b7d-a6333990401c" targetNamespace="http://schemas.microsoft.com/office/2006/metadata/properties" ma:root="true" ma:fieldsID="23f77a5dc6c58eada0a060355e68d649" ns2:_="" ns3:_="">
    <xsd:import namespace="9448ce11-b977-49c1-a852-6f1b51e4b780"/>
    <xsd:import namespace="8fdd2039-c86c-4d76-9b7d-a63339904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8ce11-b977-49c1-a852-6f1b51e4b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d2039-c86c-4d76-9b7d-a63339904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0D45B0-2A67-4650-8928-2771B2F2C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48ce11-b977-49c1-a852-6f1b51e4b780"/>
    <ds:schemaRef ds:uri="8fdd2039-c86c-4d76-9b7d-a63339904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1138AC-4931-4E77-9D65-7B29743B9B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C928B4-8A61-4B84-8F7B-CCF6D60B6B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Macintosh PowerPoint</Application>
  <PresentationFormat>Benutzerdefiniert</PresentationFormat>
  <Paragraphs>452</Paragraphs>
  <Slides>10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Akkurat</vt:lpstr>
      <vt:lpstr>Arial</vt:lpstr>
      <vt:lpstr>Wingdings</vt:lpstr>
      <vt:lpstr>carlzeiss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Herold, Marius</dc:creator>
  <cp:keywords/>
  <dc:description/>
  <cp:lastModifiedBy>Microsoft Office User</cp:lastModifiedBy>
  <cp:revision>187</cp:revision>
  <cp:lastPrinted>2020-10-12T12:55:46Z</cp:lastPrinted>
  <dcterms:modified xsi:type="dcterms:W3CDTF">2020-10-12T12:55:48Z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d0d7e5-9e1e-4dfe-879d-72365f5b5702_Enabled">
    <vt:lpwstr>true</vt:lpwstr>
  </property>
  <property fmtid="{D5CDD505-2E9C-101B-9397-08002B2CF9AE}" pid="3" name="MSIP_Label_76d0d7e5-9e1e-4dfe-879d-72365f5b5702_SetDate">
    <vt:lpwstr>2020-09-24T12:11:59Z</vt:lpwstr>
  </property>
  <property fmtid="{D5CDD505-2E9C-101B-9397-08002B2CF9AE}" pid="4" name="MSIP_Label_76d0d7e5-9e1e-4dfe-879d-72365f5b5702_Method">
    <vt:lpwstr>Privileged</vt:lpwstr>
  </property>
  <property fmtid="{D5CDD505-2E9C-101B-9397-08002B2CF9AE}" pid="5" name="MSIP_Label_76d0d7e5-9e1e-4dfe-879d-72365f5b5702_Name">
    <vt:lpwstr>76d0d7e5-9e1e-4dfe-879d-72365f5b5702</vt:lpwstr>
  </property>
  <property fmtid="{D5CDD505-2E9C-101B-9397-08002B2CF9AE}" pid="6" name="MSIP_Label_76d0d7e5-9e1e-4dfe-879d-72365f5b5702_SiteId">
    <vt:lpwstr>28042244-bb51-4cd6-8034-7776fa3703e8</vt:lpwstr>
  </property>
  <property fmtid="{D5CDD505-2E9C-101B-9397-08002B2CF9AE}" pid="7" name="MSIP_Label_76d0d7e5-9e1e-4dfe-879d-72365f5b5702_ActionId">
    <vt:lpwstr>b5c7fb97-2320-4b7b-ba1a-23c031b1bd44</vt:lpwstr>
  </property>
  <property fmtid="{D5CDD505-2E9C-101B-9397-08002B2CF9AE}" pid="8" name="MSIP_Label_76d0d7e5-9e1e-4dfe-879d-72365f5b5702_ContentBits">
    <vt:lpwstr>0</vt:lpwstr>
  </property>
</Properties>
</file>